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37"/>
  </p:notesMasterIdLst>
  <p:sldIdLst>
    <p:sldId id="437" r:id="rId2"/>
    <p:sldId id="407" r:id="rId3"/>
    <p:sldId id="408" r:id="rId4"/>
    <p:sldId id="414" r:id="rId5"/>
    <p:sldId id="411" r:id="rId6"/>
    <p:sldId id="310" r:id="rId7"/>
    <p:sldId id="412" r:id="rId8"/>
    <p:sldId id="413" r:id="rId9"/>
    <p:sldId id="292" r:id="rId10"/>
    <p:sldId id="415" r:id="rId11"/>
    <p:sldId id="416" r:id="rId12"/>
    <p:sldId id="417" r:id="rId13"/>
    <p:sldId id="442" r:id="rId14"/>
    <p:sldId id="443" r:id="rId15"/>
    <p:sldId id="418" r:id="rId16"/>
    <p:sldId id="419" r:id="rId17"/>
    <p:sldId id="420" r:id="rId18"/>
    <p:sldId id="445" r:id="rId19"/>
    <p:sldId id="430" r:id="rId20"/>
    <p:sldId id="431" r:id="rId21"/>
    <p:sldId id="421" r:id="rId22"/>
    <p:sldId id="422" r:id="rId23"/>
    <p:sldId id="432" r:id="rId24"/>
    <p:sldId id="441" r:id="rId25"/>
    <p:sldId id="423" r:id="rId26"/>
    <p:sldId id="424" r:id="rId27"/>
    <p:sldId id="425" r:id="rId28"/>
    <p:sldId id="332" r:id="rId29"/>
    <p:sldId id="427" r:id="rId30"/>
    <p:sldId id="438" r:id="rId31"/>
    <p:sldId id="440" r:id="rId32"/>
    <p:sldId id="426" r:id="rId33"/>
    <p:sldId id="439" r:id="rId34"/>
    <p:sldId id="429" r:id="rId35"/>
    <p:sldId id="434" r:id="rId36"/>
  </p:sldIdLst>
  <p:sldSz cx="12192000" cy="6858000"/>
  <p:notesSz cx="6858000" cy="9144000"/>
  <p:defaultTextStyle>
    <a:defPPr>
      <a:defRPr lang="uk-UA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-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B4B98B0-60AC-42C2-AFA5-B58CD77FA1E5}" styleName="Светлый стиль 1 - акцент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5940675A-B579-460E-94D1-54222C63F5DA}" styleName="Нет стиля, сетка таблицы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256" autoAdjust="0"/>
    <p:restoredTop sz="94660"/>
  </p:normalViewPr>
  <p:slideViewPr>
    <p:cSldViewPr>
      <p:cViewPr varScale="1">
        <p:scale>
          <a:sx n="109" d="100"/>
          <a:sy n="109" d="100"/>
        </p:scale>
        <p:origin x="654" y="108"/>
      </p:cViewPr>
      <p:guideLst>
        <p:guide orient="horz" pos="2160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notesMaster" Target="notesMasters/notesMaster1.xml"/><Relationship Id="rId40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/Relationships>
</file>

<file path=ppt/media/image1.png>
</file>

<file path=ppt/media/image10.png>
</file>

<file path=ppt/media/image11.png>
</file>

<file path=ppt/media/image12.png>
</file>

<file path=ppt/media/image13.png>
</file>

<file path=ppt/media/image14.jpe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jpeg>
</file>

<file path=ppt/media/image23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uk-UA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5522811-C5C6-42D2-A409-F8556720C93F}" type="datetimeFigureOut">
              <a:rPr lang="uk-UA" smtClean="0"/>
              <a:pPr/>
              <a:t>11.10.2020</a:t>
            </a:fld>
            <a:endParaRPr lang="uk-UA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uk-UA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uk-UA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uk-UA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2668688-711B-4328-ACFB-54B46FA90133}" type="slidenum">
              <a:rPr lang="uk-UA" smtClean="0"/>
              <a:pPr/>
              <a:t>‹#›</a:t>
            </a:fld>
            <a:endParaRPr lang="uk-UA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uk-UA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668688-711B-4328-ACFB-54B46FA90133}" type="slidenum">
              <a:rPr lang="uk-UA" smtClean="0"/>
              <a:pPr/>
              <a:t>1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33824655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uk-UA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 smtClean="0"/>
              <a:t>Образец подзаголовка</a:t>
            </a:r>
            <a:endParaRPr lang="uk-UA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FC6B0D-6115-4D7C-8040-9C8E2349BB6E}" type="datetime1">
              <a:rPr lang="uk-UA" smtClean="0"/>
              <a:pPr/>
              <a:t>11.10.2020</a:t>
            </a:fld>
            <a:endParaRPr lang="uk-UA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89AA22-90B4-448C-8B6B-C699140D38B9}" type="slidenum">
              <a:rPr lang="uk-UA" smtClean="0"/>
              <a:pPr/>
              <a:t>‹#›</a:t>
            </a:fld>
            <a:endParaRPr lang="uk-UA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uk-UA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uk-UA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6367BA-0A39-4DE2-BFC3-D5290044365E}" type="datetime1">
              <a:rPr lang="uk-UA" smtClean="0"/>
              <a:pPr/>
              <a:t>11.10.2020</a:t>
            </a:fld>
            <a:endParaRPr lang="uk-UA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89AA22-90B4-448C-8B6B-C699140D38B9}" type="slidenum">
              <a:rPr lang="uk-UA" smtClean="0"/>
              <a:pPr/>
              <a:t>‹#›</a:t>
            </a:fld>
            <a:endParaRPr lang="uk-UA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uk-UA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uk-UA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D6A67F-6C29-47DC-AF8A-FDB3C787DF70}" type="datetime1">
              <a:rPr lang="uk-UA" smtClean="0"/>
              <a:pPr/>
              <a:t>11.10.2020</a:t>
            </a:fld>
            <a:endParaRPr lang="uk-UA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89AA22-90B4-448C-8B6B-C699140D38B9}" type="slidenum">
              <a:rPr lang="uk-UA" smtClean="0"/>
              <a:pPr/>
              <a:t>‹#›</a:t>
            </a:fld>
            <a:endParaRPr lang="uk-UA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uk-UA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uk-UA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57D9C5-7FF1-434F-B56E-9BAD559744E9}" type="datetime1">
              <a:rPr lang="uk-UA" smtClean="0"/>
              <a:pPr/>
              <a:t>11.10.2020</a:t>
            </a:fld>
            <a:endParaRPr lang="uk-UA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89AA22-90B4-448C-8B6B-C699140D38B9}" type="slidenum">
              <a:rPr lang="uk-UA" smtClean="0"/>
              <a:pPr/>
              <a:t>‹#›</a:t>
            </a:fld>
            <a:endParaRPr lang="uk-UA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ru-RU" smtClean="0"/>
              <a:t>Образец заголовка</a:t>
            </a:r>
            <a:endParaRPr lang="uk-UA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EB0FC9-DE63-476B-A1A9-BE934D9049F8}" type="datetime1">
              <a:rPr lang="uk-UA" smtClean="0"/>
              <a:pPr/>
              <a:t>11.10.2020</a:t>
            </a:fld>
            <a:endParaRPr lang="uk-UA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89AA22-90B4-448C-8B6B-C699140D38B9}" type="slidenum">
              <a:rPr lang="uk-UA" smtClean="0"/>
              <a:pPr/>
              <a:t>‹#›</a:t>
            </a:fld>
            <a:endParaRPr lang="uk-UA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uk-UA"/>
          </a:p>
        </p:txBody>
      </p:sp>
      <p:sp>
        <p:nvSpPr>
          <p:cNvPr id="3" name="Содержимое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uk-UA"/>
          </a:p>
        </p:txBody>
      </p:sp>
      <p:sp>
        <p:nvSpPr>
          <p:cNvPr id="4" name="Содержимое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uk-UA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64460F-86E2-4DF6-9D0F-12F5005CF375}" type="datetime1">
              <a:rPr lang="uk-UA" smtClean="0"/>
              <a:pPr/>
              <a:t>11.10.2020</a:t>
            </a:fld>
            <a:endParaRPr lang="uk-UA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89AA22-90B4-448C-8B6B-C699140D38B9}" type="slidenum">
              <a:rPr lang="uk-UA" smtClean="0"/>
              <a:pPr/>
              <a:t>‹#›</a:t>
            </a:fld>
            <a:endParaRPr lang="uk-UA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 smtClean="0"/>
              <a:t>Образец заголовка</a:t>
            </a:r>
            <a:endParaRPr lang="uk-UA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Содержимое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uk-UA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Содержимое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uk-UA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21715E-DDCD-4267-B0A5-2918B6F6768A}" type="datetime1">
              <a:rPr lang="uk-UA" smtClean="0"/>
              <a:pPr/>
              <a:t>11.10.2020</a:t>
            </a:fld>
            <a:endParaRPr lang="uk-UA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89AA22-90B4-448C-8B6B-C699140D38B9}" type="slidenum">
              <a:rPr lang="uk-UA" smtClean="0"/>
              <a:pPr/>
              <a:t>‹#›</a:t>
            </a:fld>
            <a:endParaRPr lang="uk-UA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uk-UA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89842C-EB2D-4EBB-A272-2F6A49D9794D}" type="datetime1">
              <a:rPr lang="uk-UA" smtClean="0"/>
              <a:pPr/>
              <a:t>11.10.2020</a:t>
            </a:fld>
            <a:endParaRPr lang="uk-UA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89AA22-90B4-448C-8B6B-C699140D38B9}" type="slidenum">
              <a:rPr lang="uk-UA" smtClean="0"/>
              <a:pPr/>
              <a:t>‹#›</a:t>
            </a:fld>
            <a:endParaRPr lang="uk-UA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36F091-B700-4B52-99AC-85D0FD94D904}" type="datetime1">
              <a:rPr lang="uk-UA" smtClean="0"/>
              <a:pPr/>
              <a:t>11.10.2020</a:t>
            </a:fld>
            <a:endParaRPr lang="uk-UA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89AA22-90B4-448C-8B6B-C699140D38B9}" type="slidenum">
              <a:rPr lang="uk-UA" smtClean="0"/>
              <a:pPr/>
              <a:t>‹#›</a:t>
            </a:fld>
            <a:endParaRPr lang="uk-UA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 smtClean="0"/>
              <a:t>Образец заголовка</a:t>
            </a:r>
            <a:endParaRPr lang="uk-UA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uk-UA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5DFABA-3811-4634-B803-2EAC4CD0063B}" type="datetime1">
              <a:rPr lang="uk-UA" smtClean="0"/>
              <a:pPr/>
              <a:t>11.10.2020</a:t>
            </a:fld>
            <a:endParaRPr lang="uk-UA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89AA22-90B4-448C-8B6B-C699140D38B9}" type="slidenum">
              <a:rPr lang="uk-UA" smtClean="0"/>
              <a:pPr/>
              <a:t>‹#›</a:t>
            </a:fld>
            <a:endParaRPr lang="uk-UA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 smtClean="0"/>
              <a:t>Образец заголовка</a:t>
            </a:r>
            <a:endParaRPr lang="uk-UA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uk-UA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9EA25E-F88E-463A-A119-D1E55A881002}" type="datetime1">
              <a:rPr lang="uk-UA" smtClean="0"/>
              <a:pPr/>
              <a:t>11.10.2020</a:t>
            </a:fld>
            <a:endParaRPr lang="uk-UA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89AA22-90B4-448C-8B6B-C699140D38B9}" type="slidenum">
              <a:rPr lang="uk-UA" smtClean="0"/>
              <a:pPr/>
              <a:t>‹#›</a:t>
            </a:fld>
            <a:endParaRPr lang="uk-UA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uk-UA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uk-UA"/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708ED03-0080-49A2-B709-7DA4ACB3A1C3}" type="datetime1">
              <a:rPr lang="uk-UA" smtClean="0"/>
              <a:pPr/>
              <a:t>11.10.2020</a:t>
            </a:fld>
            <a:endParaRPr lang="uk-UA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uk-UA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89AA22-90B4-448C-8B6B-C699140D38B9}" type="slidenum">
              <a:rPr lang="uk-UA" smtClean="0"/>
              <a:pPr/>
              <a:t>‹#›</a:t>
            </a:fld>
            <a:endParaRPr lang="uk-UA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uk-UA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hyperlink" Target="https://learn.javascript.ru/string" TargetMode="Externa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hyperlink" Target="https://learn.javascript.ru/destructuring-assignment" TargetMode="Externa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hyperlink" Target="https://learn.javascript.ru/object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learn.javascript.ru/destructuring-assignment" TargetMode="Externa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learn.javascript.ru/object" TargetMode="External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learn.javascript.ru/destructuring-assignment" TargetMode="Externa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hyperlink" Target="https://learn.javascript.ru/prototypes" TargetMode="Externa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hyperlink" Target="http://www.json.org/json-ru.html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learn.javascript.ru/json" TargetMode="Externa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hyperlink" Target="https://api.privatbank.ua/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jpe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hyperlink" Target="https://bank.gov.ua/ua/open-data/api-dev" TargetMode="Externa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hyperlink" Target="https://learn.javascript.ru/set-map" TargetMode="Externa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hyperlink" Target="https://learn.javascript.ru/set-map" TargetMode="Externa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hyperlink" Target="https://learn.javascript.ru/map-set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hyperlink" Target="https://uk.wikipedia.org/wiki/&#1040;&#1083;&#1075;&#1086;&#1088;&#1080;&#1090;&#1084;_&#1051;&#1091;&#1085;&#1072;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hyperlink" Target="https://learn.javascript.ru/array" TargetMode="Externa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hyperlink" Target="https://learn.javascript.ru/array-methods" TargetMode="Externa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learn.javascript.ru/string" TargetMode="Externa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/>
          <p:cNvSpPr txBox="1"/>
          <p:nvPr/>
        </p:nvSpPr>
        <p:spPr>
          <a:xfrm>
            <a:off x="0" y="643335"/>
            <a:ext cx="12192000" cy="76944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ru-RU" sz="4400" b="1" dirty="0" smtClean="0">
                <a:solidFill>
                  <a:schemeClr val="bg1"/>
                </a:solidFill>
                <a:latin typeface="+mj-lt"/>
              </a:rPr>
              <a:t>Коллекции в </a:t>
            </a:r>
            <a:r>
              <a:rPr lang="en-US" sz="4400" b="1" dirty="0" smtClean="0">
                <a:solidFill>
                  <a:schemeClr val="bg1"/>
                </a:solidFill>
                <a:latin typeface="+mj-lt"/>
              </a:rPr>
              <a:t>JavaScript</a:t>
            </a:r>
            <a:endParaRPr lang="uk-UA" sz="4400" b="1" dirty="0">
              <a:solidFill>
                <a:srgbClr val="FFFF00"/>
              </a:solidFill>
              <a:latin typeface="+mj-lt"/>
            </a:endParaRPr>
          </a:p>
        </p:txBody>
      </p:sp>
      <p:sp>
        <p:nvSpPr>
          <p:cNvPr id="6" name="Прямоугольник 5"/>
          <p:cNvSpPr/>
          <p:nvPr/>
        </p:nvSpPr>
        <p:spPr>
          <a:xfrm>
            <a:off x="-1" y="5684704"/>
            <a:ext cx="12192001" cy="584775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uk-UA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fontAlgn="base"/>
            <a:r>
              <a:rPr lang="en-US" sz="3200" b="1" dirty="0" smtClean="0">
                <a:solidFill>
                  <a:schemeClr val="bg1"/>
                </a:solidFill>
                <a:cs typeface="Segoe UI Semibold" panose="020B0702040204020203" pitchFamily="34" charset="0"/>
              </a:rPr>
              <a:t>ORT</a:t>
            </a:r>
            <a:r>
              <a:rPr lang="en-US" sz="3200" b="1" dirty="0" smtClean="0">
                <a:solidFill>
                  <a:srgbClr val="FFC000"/>
                </a:solidFill>
                <a:cs typeface="Segoe UI Semibold" panose="020B0702040204020203" pitchFamily="34" charset="0"/>
              </a:rPr>
              <a:t>DNIPRO</a:t>
            </a:r>
            <a:r>
              <a:rPr lang="en-US" sz="3200" b="1" dirty="0" smtClean="0">
                <a:solidFill>
                  <a:schemeClr val="bg1"/>
                </a:solidFill>
                <a:cs typeface="Segoe UI Semibold" panose="020B0702040204020203" pitchFamily="34" charset="0"/>
              </a:rPr>
              <a:t>.ORG</a:t>
            </a:r>
            <a:r>
              <a:rPr lang="en-US" sz="3200" b="1" dirty="0" smtClean="0">
                <a:solidFill>
                  <a:srgbClr val="FFC000"/>
                </a:solidFill>
                <a:cs typeface="Segoe UI Semibold" panose="020B0702040204020203" pitchFamily="34" charset="0"/>
              </a:rPr>
              <a:t>/JS</a:t>
            </a:r>
            <a:endParaRPr lang="en-US" sz="3600" b="1" dirty="0">
              <a:solidFill>
                <a:srgbClr val="FFC000"/>
              </a:solidFill>
              <a:cs typeface="Segoe UI Semibold" panose="020B07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964815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рямоугольник 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6000" b="1" dirty="0" smtClean="0"/>
              <a:t>Оператор </a:t>
            </a:r>
            <a:r>
              <a:rPr lang="ru-RU" sz="6000" b="1" dirty="0" smtClean="0">
                <a:solidFill>
                  <a:srgbClr val="FFFF00"/>
                </a:solidFill>
              </a:rPr>
              <a:t>…</a:t>
            </a:r>
          </a:p>
          <a:p>
            <a:pPr algn="ctr"/>
            <a:r>
              <a:rPr lang="uk-UA" sz="4000" b="1" dirty="0" smtClean="0"/>
              <a:t>(</a:t>
            </a:r>
            <a:r>
              <a:rPr lang="en-US" sz="4000" b="1" dirty="0" err="1" smtClean="0">
                <a:solidFill>
                  <a:srgbClr val="FFFF00"/>
                </a:solidFill>
              </a:rPr>
              <a:t>spead</a:t>
            </a:r>
            <a:r>
              <a:rPr lang="en-US" sz="4000" b="1" dirty="0" smtClean="0"/>
              <a:t> </a:t>
            </a:r>
            <a:r>
              <a:rPr lang="ru-RU" sz="4000" b="1" dirty="0" smtClean="0"/>
              <a:t>оператор, оператор деструктуризации</a:t>
            </a:r>
            <a:r>
              <a:rPr lang="uk-UA" sz="4000" b="1" dirty="0" smtClean="0"/>
              <a:t>)</a:t>
            </a:r>
            <a:endParaRPr lang="uk-UA" sz="4000" b="1" dirty="0"/>
          </a:p>
        </p:txBody>
      </p:sp>
    </p:spTree>
    <p:extLst>
      <p:ext uri="{BB962C8B-B14F-4D97-AF65-F5344CB8AC3E}">
        <p14:creationId xmlns:p14="http://schemas.microsoft.com/office/powerpoint/2010/main" val="29460259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Номер слайда 36"/>
          <p:cNvSpPr txBox="1">
            <a:spLocks/>
          </p:cNvSpPr>
          <p:nvPr/>
        </p:nvSpPr>
        <p:spPr>
          <a:xfrm>
            <a:off x="11208568" y="6165304"/>
            <a:ext cx="648072" cy="432048"/>
          </a:xfrm>
          <a:prstGeom prst="roundRect">
            <a:avLst/>
          </a:prstGeom>
          <a:ln w="25400" cap="flat" cmpd="sng" algn="ctr">
            <a:solidFill>
              <a:schemeClr val="tx2">
                <a:lumMod val="60000"/>
                <a:lumOff val="40000"/>
              </a:schemeClr>
            </a:solidFill>
            <a:prstDash val="soli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lIns="91440" tIns="45720" rIns="91440" bIns="45720" rtlCol="0" anchor="ctr"/>
          <a:lstStyle/>
          <a:p>
            <a:pPr algn="ctr">
              <a:defRPr/>
            </a:pPr>
            <a:fld id="{6389AA22-90B4-448C-8B6B-C699140D38B9}" type="slidenum">
              <a:rPr lang="uk-UA" sz="2400" b="1">
                <a:solidFill>
                  <a:schemeClr val="bg1">
                    <a:lumMod val="50000"/>
                  </a:schemeClr>
                </a:solidFill>
              </a:rPr>
              <a:pPr algn="ctr">
                <a:defRPr/>
              </a:pPr>
              <a:t>11</a:t>
            </a:fld>
            <a:endParaRPr lang="uk-UA" sz="2400" b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" name="Прямоугольник 3"/>
          <p:cNvSpPr/>
          <p:nvPr/>
        </p:nvSpPr>
        <p:spPr>
          <a:xfrm>
            <a:off x="0" y="156650"/>
            <a:ext cx="1219200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3600" b="1" dirty="0" smtClean="0"/>
              <a:t>Оператор … </a:t>
            </a:r>
            <a:r>
              <a:rPr lang="en-US" sz="3600" b="1" dirty="0" smtClean="0"/>
              <a:t>(spread </a:t>
            </a:r>
            <a:r>
              <a:rPr lang="ru-RU" sz="3600" b="1" dirty="0" smtClean="0"/>
              <a:t>оператор</a:t>
            </a:r>
            <a:r>
              <a:rPr lang="en-US" sz="3600" b="1" dirty="0" smtClean="0"/>
              <a:t>)</a:t>
            </a:r>
            <a:endParaRPr lang="ru-RU" sz="3600" dirty="0"/>
          </a:p>
        </p:txBody>
      </p:sp>
      <p:sp>
        <p:nvSpPr>
          <p:cNvPr id="11" name="TextBox 10"/>
          <p:cNvSpPr txBox="1"/>
          <p:nvPr/>
        </p:nvSpPr>
        <p:spPr>
          <a:xfrm>
            <a:off x="0" y="6165304"/>
            <a:ext cx="12192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400" b="1" dirty="0" smtClean="0"/>
              <a:t>Подробнее: </a:t>
            </a:r>
            <a:r>
              <a:rPr lang="en-US" sz="2400" b="1" dirty="0">
                <a:hlinkClick r:id="rId2"/>
              </a:rPr>
              <a:t>https://learn.javascript.ru/string</a:t>
            </a:r>
            <a:endParaRPr lang="ru-RU" sz="2400" b="1" dirty="0"/>
          </a:p>
        </p:txBody>
      </p:sp>
      <p:sp>
        <p:nvSpPr>
          <p:cNvPr id="7" name="TextBox 6"/>
          <p:cNvSpPr txBox="1"/>
          <p:nvPr/>
        </p:nvSpPr>
        <p:spPr>
          <a:xfrm>
            <a:off x="983432" y="4841284"/>
            <a:ext cx="10677526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200" dirty="0" smtClean="0"/>
              <a:t>Оператор </a:t>
            </a:r>
            <a:r>
              <a:rPr lang="ru-RU" sz="2200" b="1" dirty="0" smtClean="0"/>
              <a:t>…</a:t>
            </a:r>
            <a:r>
              <a:rPr lang="ru-RU" sz="2200" dirty="0" smtClean="0"/>
              <a:t> (</a:t>
            </a:r>
            <a:r>
              <a:rPr lang="en-US" sz="2200" b="1" dirty="0" smtClean="0"/>
              <a:t>spread</a:t>
            </a:r>
            <a:r>
              <a:rPr lang="en-US" sz="2200" dirty="0" smtClean="0"/>
              <a:t> </a:t>
            </a:r>
            <a:r>
              <a:rPr lang="ru-RU" sz="2200" dirty="0" smtClean="0"/>
              <a:t>оператор) находясь по правую сторону от оператор присвоения (или при передаче параметров функции) позволяет подставить всё содержимое массива или любого другого итерируемого (перебираемого), объекта.</a:t>
            </a:r>
            <a:endParaRPr lang="ru-RU" sz="2200" dirty="0"/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38275" y="909811"/>
            <a:ext cx="9315450" cy="374332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4352892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Номер слайда 36"/>
          <p:cNvSpPr txBox="1">
            <a:spLocks/>
          </p:cNvSpPr>
          <p:nvPr/>
        </p:nvSpPr>
        <p:spPr>
          <a:xfrm>
            <a:off x="11208568" y="6165304"/>
            <a:ext cx="648072" cy="432048"/>
          </a:xfrm>
          <a:prstGeom prst="roundRect">
            <a:avLst/>
          </a:prstGeom>
          <a:ln w="25400" cap="flat" cmpd="sng" algn="ctr">
            <a:solidFill>
              <a:schemeClr val="tx2">
                <a:lumMod val="60000"/>
                <a:lumOff val="40000"/>
              </a:schemeClr>
            </a:solidFill>
            <a:prstDash val="soli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lIns="91440" tIns="45720" rIns="91440" bIns="45720" rtlCol="0" anchor="ctr"/>
          <a:lstStyle/>
          <a:p>
            <a:pPr algn="ctr">
              <a:defRPr/>
            </a:pPr>
            <a:fld id="{6389AA22-90B4-448C-8B6B-C699140D38B9}" type="slidenum">
              <a:rPr lang="uk-UA" sz="2400" b="1">
                <a:solidFill>
                  <a:schemeClr val="bg1">
                    <a:lumMod val="50000"/>
                  </a:schemeClr>
                </a:solidFill>
              </a:rPr>
              <a:pPr algn="ctr">
                <a:defRPr/>
              </a:pPr>
              <a:t>12</a:t>
            </a:fld>
            <a:endParaRPr lang="uk-UA" sz="2400" b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" name="Прямоугольник 3"/>
          <p:cNvSpPr/>
          <p:nvPr/>
        </p:nvSpPr>
        <p:spPr>
          <a:xfrm>
            <a:off x="0" y="156650"/>
            <a:ext cx="1219200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3600" b="1" dirty="0" smtClean="0"/>
              <a:t>Деструктуризация массива</a:t>
            </a:r>
            <a:endParaRPr lang="ru-RU" sz="3600" dirty="0"/>
          </a:p>
        </p:txBody>
      </p:sp>
      <p:sp>
        <p:nvSpPr>
          <p:cNvPr id="11" name="TextBox 10"/>
          <p:cNvSpPr txBox="1"/>
          <p:nvPr/>
        </p:nvSpPr>
        <p:spPr>
          <a:xfrm>
            <a:off x="0" y="6165304"/>
            <a:ext cx="12192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400" b="1" dirty="0" smtClean="0"/>
              <a:t>Подробнее: </a:t>
            </a:r>
            <a:r>
              <a:rPr lang="en-US" sz="2400" b="1" dirty="0" smtClean="0">
                <a:hlinkClick r:id="rId2"/>
              </a:rPr>
              <a:t>https</a:t>
            </a:r>
            <a:r>
              <a:rPr lang="en-US" sz="2400" b="1" dirty="0">
                <a:hlinkClick r:id="rId2"/>
              </a:rPr>
              <a:t>://</a:t>
            </a:r>
            <a:r>
              <a:rPr lang="en-US" sz="2400" b="1" dirty="0" smtClean="0">
                <a:hlinkClick r:id="rId2"/>
              </a:rPr>
              <a:t>learn.javascript.ru/destructuring-assignment</a:t>
            </a:r>
            <a:endParaRPr lang="ru-RU" sz="2400" b="1" dirty="0"/>
          </a:p>
        </p:txBody>
      </p:sp>
      <p:sp>
        <p:nvSpPr>
          <p:cNvPr id="7" name="TextBox 6"/>
          <p:cNvSpPr txBox="1"/>
          <p:nvPr/>
        </p:nvSpPr>
        <p:spPr>
          <a:xfrm>
            <a:off x="1195386" y="4841284"/>
            <a:ext cx="9801225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200" b="1" dirty="0" smtClean="0"/>
              <a:t>Деструктуризация массива </a:t>
            </a:r>
            <a:r>
              <a:rPr lang="ru-RU" sz="2200" dirty="0" smtClean="0"/>
              <a:t>– способ извлечь элементы массива для присваивания их значений отдельным переменным.</a:t>
            </a:r>
            <a:endParaRPr lang="ru-RU" sz="2200" dirty="0"/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95387" y="1013445"/>
            <a:ext cx="9801225" cy="349567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5746955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рямоугольник 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6000" b="1" dirty="0" smtClean="0"/>
              <a:t>Немного практики </a:t>
            </a:r>
            <a:r>
              <a:rPr lang="en-US" sz="6000" b="1" dirty="0" smtClean="0"/>
              <a:t>#</a:t>
            </a:r>
            <a:r>
              <a:rPr lang="en-US" sz="6000" b="1" dirty="0"/>
              <a:t>1</a:t>
            </a:r>
            <a:endParaRPr lang="en-US" sz="6000" b="1" dirty="0" smtClean="0"/>
          </a:p>
        </p:txBody>
      </p:sp>
    </p:spTree>
    <p:extLst>
      <p:ext uri="{BB962C8B-B14F-4D97-AF65-F5344CB8AC3E}">
        <p14:creationId xmlns:p14="http://schemas.microsoft.com/office/powerpoint/2010/main" val="17178853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Номер слайда 36"/>
          <p:cNvSpPr txBox="1">
            <a:spLocks/>
          </p:cNvSpPr>
          <p:nvPr/>
        </p:nvSpPr>
        <p:spPr>
          <a:xfrm>
            <a:off x="10848528" y="6258637"/>
            <a:ext cx="648072" cy="432048"/>
          </a:xfrm>
          <a:prstGeom prst="roundRect">
            <a:avLst/>
          </a:prstGeom>
          <a:ln w="25400" cap="flat" cmpd="sng" algn="ctr">
            <a:solidFill>
              <a:schemeClr val="tx2">
                <a:lumMod val="60000"/>
                <a:lumOff val="40000"/>
              </a:schemeClr>
            </a:solidFill>
            <a:prstDash val="soli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lIns="91440" tIns="45720" rIns="91440" bIns="45720" rtlCol="0" anchor="ctr"/>
          <a:lstStyle/>
          <a:p>
            <a:pPr algn="ctr">
              <a:defRPr/>
            </a:pPr>
            <a:fld id="{6389AA22-90B4-448C-8B6B-C699140D38B9}" type="slidenum">
              <a:rPr lang="uk-UA" sz="2400" b="1">
                <a:solidFill>
                  <a:schemeClr val="bg1">
                    <a:lumMod val="50000"/>
                  </a:schemeClr>
                </a:solidFill>
              </a:rPr>
              <a:pPr algn="ctr">
                <a:defRPr/>
              </a:pPr>
              <a:t>14</a:t>
            </a:fld>
            <a:endParaRPr lang="uk-UA" sz="2400" b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2" name="Прямоугольник 1"/>
          <p:cNvSpPr/>
          <p:nvPr/>
        </p:nvSpPr>
        <p:spPr>
          <a:xfrm>
            <a:off x="1127448" y="1988840"/>
            <a:ext cx="6096000" cy="3046988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ru-RU" sz="3200" dirty="0" smtClean="0"/>
              <a:t>Задача: написать скрипт определяющая по номеру билета его «</a:t>
            </a:r>
            <a:r>
              <a:rPr lang="ru-RU" sz="3200" i="1" dirty="0" err="1" smtClean="0"/>
              <a:t>счастливость</a:t>
            </a:r>
            <a:r>
              <a:rPr lang="ru-RU" sz="3200" dirty="0" smtClean="0"/>
              <a:t>», т.е. если </a:t>
            </a:r>
            <a:r>
              <a:rPr lang="ru-RU" sz="3200" b="1" dirty="0" smtClean="0"/>
              <a:t>сумма</a:t>
            </a:r>
            <a:r>
              <a:rPr lang="ru-RU" sz="3200" dirty="0" smtClean="0"/>
              <a:t> первых 3 десятичных цифр равна </a:t>
            </a:r>
            <a:r>
              <a:rPr lang="ru-RU" sz="3200" b="1" dirty="0" smtClean="0"/>
              <a:t>сумме</a:t>
            </a:r>
            <a:r>
              <a:rPr lang="ru-RU" sz="3200" dirty="0" smtClean="0"/>
              <a:t> 3 последних десятичных цифр.</a:t>
            </a:r>
            <a:endParaRPr lang="ru-RU" sz="3200" dirty="0"/>
          </a:p>
        </p:txBody>
      </p:sp>
      <p:pic>
        <p:nvPicPr>
          <p:cNvPr id="2050" name="Picture 2" descr="Результат пошуку зображень за запитом билет трамвай днепр&quot;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04217" y="1844824"/>
            <a:ext cx="2568347" cy="35003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847616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рямоугольник 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200" b="1" dirty="0" smtClean="0"/>
              <a:t>2</a:t>
            </a:r>
            <a:r>
              <a:rPr lang="ru-RU" sz="7200" b="1" dirty="0" smtClean="0"/>
              <a:t>. Ассоциативный массив </a:t>
            </a:r>
            <a:endParaRPr lang="en-US" sz="7200" b="1" dirty="0" smtClean="0"/>
          </a:p>
          <a:p>
            <a:pPr algn="ctr"/>
            <a:r>
              <a:rPr lang="en-US" sz="7200" b="1" dirty="0"/>
              <a:t>(</a:t>
            </a:r>
            <a:r>
              <a:rPr lang="en-US" sz="7200" b="1" dirty="0" smtClean="0">
                <a:solidFill>
                  <a:schemeClr val="accent6">
                    <a:lumMod val="75000"/>
                  </a:schemeClr>
                </a:solidFill>
              </a:rPr>
              <a:t>Object</a:t>
            </a:r>
            <a:r>
              <a:rPr lang="en-US" sz="7200" b="1" dirty="0" smtClean="0"/>
              <a:t>)</a:t>
            </a:r>
            <a:endParaRPr lang="uk-UA" sz="7200" b="1" dirty="0"/>
          </a:p>
        </p:txBody>
      </p:sp>
    </p:spTree>
    <p:extLst>
      <p:ext uri="{BB962C8B-B14F-4D97-AF65-F5344CB8AC3E}">
        <p14:creationId xmlns:p14="http://schemas.microsoft.com/office/powerpoint/2010/main" val="27774363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Номер слайда 36"/>
          <p:cNvSpPr txBox="1">
            <a:spLocks/>
          </p:cNvSpPr>
          <p:nvPr/>
        </p:nvSpPr>
        <p:spPr>
          <a:xfrm>
            <a:off x="11280576" y="6165304"/>
            <a:ext cx="648072" cy="432048"/>
          </a:xfrm>
          <a:prstGeom prst="roundRect">
            <a:avLst/>
          </a:prstGeom>
          <a:ln w="25400" cap="flat" cmpd="sng" algn="ctr">
            <a:solidFill>
              <a:schemeClr val="tx2">
                <a:lumMod val="60000"/>
                <a:lumOff val="40000"/>
              </a:schemeClr>
            </a:solidFill>
            <a:prstDash val="soli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lIns="91440" tIns="45720" rIns="91440" bIns="45720" rtlCol="0" anchor="ctr"/>
          <a:lstStyle/>
          <a:p>
            <a:pPr algn="ctr">
              <a:defRPr/>
            </a:pPr>
            <a:fld id="{6389AA22-90B4-448C-8B6B-C699140D38B9}" type="slidenum">
              <a:rPr lang="uk-UA" sz="2400" b="1">
                <a:solidFill>
                  <a:schemeClr val="bg1">
                    <a:lumMod val="50000"/>
                  </a:schemeClr>
                </a:solidFill>
              </a:rPr>
              <a:pPr algn="ctr">
                <a:defRPr/>
              </a:pPr>
              <a:t>16</a:t>
            </a:fld>
            <a:endParaRPr lang="uk-UA" sz="2400" b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0" y="242646"/>
            <a:ext cx="12192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800" b="1" dirty="0" smtClean="0"/>
              <a:t>Базовые действия с объектом (ассоциативным массивом)</a:t>
            </a:r>
            <a:endParaRPr lang="ru-RU" sz="2800" b="1" dirty="0"/>
          </a:p>
        </p:txBody>
      </p:sp>
      <p:sp>
        <p:nvSpPr>
          <p:cNvPr id="3" name="TextBox 2"/>
          <p:cNvSpPr txBox="1"/>
          <p:nvPr/>
        </p:nvSpPr>
        <p:spPr>
          <a:xfrm>
            <a:off x="0" y="5733256"/>
            <a:ext cx="12192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400" b="1" dirty="0" smtClean="0"/>
              <a:t>Подробнее: </a:t>
            </a:r>
            <a:r>
              <a:rPr lang="en-US" sz="2400" b="1" dirty="0">
                <a:hlinkClick r:id="rId2"/>
              </a:rPr>
              <a:t>https://learn.javascript.ru/object</a:t>
            </a:r>
            <a:endParaRPr lang="ru-RU" sz="2400" b="1" dirty="0"/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3392" y="836712"/>
            <a:ext cx="5691823" cy="468052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5" name="TextBox 4"/>
          <p:cNvSpPr txBox="1"/>
          <p:nvPr/>
        </p:nvSpPr>
        <p:spPr>
          <a:xfrm>
            <a:off x="6672064" y="980728"/>
            <a:ext cx="4680520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b="1" dirty="0" smtClean="0"/>
              <a:t>Ассоциативный массив </a:t>
            </a:r>
            <a:r>
              <a:rPr lang="ru-RU" sz="2000" dirty="0" smtClean="0"/>
              <a:t>это также коллекция вида ключ-значение, но в отличии от массивов </a:t>
            </a:r>
            <a:r>
              <a:rPr lang="ru-RU" sz="2000" b="1" dirty="0" smtClean="0">
                <a:solidFill>
                  <a:srgbClr val="0070C0"/>
                </a:solidFill>
              </a:rPr>
              <a:t>ключом выступает </a:t>
            </a:r>
            <a:r>
              <a:rPr lang="ru-RU" sz="2000" dirty="0" smtClean="0"/>
              <a:t>не число, а </a:t>
            </a:r>
            <a:r>
              <a:rPr lang="ru-RU" sz="2000" b="1" dirty="0" smtClean="0">
                <a:solidFill>
                  <a:srgbClr val="0070C0"/>
                </a:solidFill>
              </a:rPr>
              <a:t>строка</a:t>
            </a:r>
            <a:r>
              <a:rPr lang="ru-RU" sz="2000" dirty="0" smtClean="0"/>
              <a:t>. В </a:t>
            </a:r>
            <a:r>
              <a:rPr lang="en-US" sz="2000" dirty="0" smtClean="0"/>
              <a:t>JavaScript </a:t>
            </a:r>
            <a:r>
              <a:rPr lang="ru-RU" sz="2000" dirty="0" smtClean="0"/>
              <a:t>в качестве ассоциативных массивов выступают </a:t>
            </a:r>
            <a:r>
              <a:rPr lang="ru-RU" sz="2000" b="1" dirty="0" smtClean="0"/>
              <a:t>объекты </a:t>
            </a:r>
            <a:r>
              <a:rPr lang="ru-RU" sz="2000" dirty="0" smtClean="0"/>
              <a:t>(</a:t>
            </a:r>
            <a:r>
              <a:rPr lang="en-US" sz="2000" b="1" dirty="0" smtClean="0"/>
              <a:t>object</a:t>
            </a:r>
            <a:r>
              <a:rPr lang="en-US" sz="2000" dirty="0" smtClean="0"/>
              <a:t> </a:t>
            </a:r>
            <a:r>
              <a:rPr lang="ru-RU" sz="2000" dirty="0" smtClean="0"/>
              <a:t>- одноимённый тип данных</a:t>
            </a:r>
            <a:r>
              <a:rPr lang="en-US" sz="2000" dirty="0" smtClean="0"/>
              <a:t>)</a:t>
            </a:r>
            <a:r>
              <a:rPr lang="ru-RU" sz="2000" dirty="0" smtClean="0"/>
              <a:t>. Можно сказать также, что объекты в </a:t>
            </a:r>
            <a:r>
              <a:rPr lang="en-US" sz="2000" dirty="0" smtClean="0"/>
              <a:t>JavaScript </a:t>
            </a:r>
            <a:r>
              <a:rPr lang="ru-RU" sz="2000" dirty="0" smtClean="0"/>
              <a:t>построены на базе концепции ассоциативных массивов. Объекты также могут быть подвержены </a:t>
            </a:r>
            <a:r>
              <a:rPr lang="ru-RU" sz="2000" b="1" dirty="0" smtClean="0"/>
              <a:t>деструктуризации</a:t>
            </a:r>
            <a:r>
              <a:rPr lang="ru-RU" sz="2000" dirty="0" smtClean="0"/>
              <a:t>. Понятие длинны (</a:t>
            </a:r>
            <a:r>
              <a:rPr lang="en-US" sz="2000" b="1" dirty="0" smtClean="0"/>
              <a:t>length</a:t>
            </a:r>
            <a:r>
              <a:rPr lang="ru-RU" sz="2000" dirty="0" smtClean="0"/>
              <a:t>)</a:t>
            </a:r>
            <a:r>
              <a:rPr lang="en-US" sz="2000" dirty="0" smtClean="0"/>
              <a:t> </a:t>
            </a:r>
            <a:r>
              <a:rPr lang="ru-RU" sz="2000" dirty="0" smtClean="0"/>
              <a:t>и последовательности элементов в ассоциативных массивах не применяется.  </a:t>
            </a:r>
            <a:endParaRPr lang="ru-RU" sz="2000" dirty="0"/>
          </a:p>
        </p:txBody>
      </p:sp>
      <p:sp>
        <p:nvSpPr>
          <p:cNvPr id="10" name="TextBox 9"/>
          <p:cNvSpPr txBox="1"/>
          <p:nvPr/>
        </p:nvSpPr>
        <p:spPr>
          <a:xfrm>
            <a:off x="0" y="6165304"/>
            <a:ext cx="12192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400" b="1" dirty="0" smtClean="0"/>
              <a:t>Подробнее: </a:t>
            </a:r>
            <a:r>
              <a:rPr lang="en-US" sz="2400" b="1" dirty="0" smtClean="0">
                <a:hlinkClick r:id="rId4"/>
              </a:rPr>
              <a:t>https</a:t>
            </a:r>
            <a:r>
              <a:rPr lang="en-US" sz="2400" b="1" dirty="0">
                <a:hlinkClick r:id="rId4"/>
              </a:rPr>
              <a:t>://</a:t>
            </a:r>
            <a:r>
              <a:rPr lang="en-US" sz="2400" b="1" dirty="0" smtClean="0">
                <a:hlinkClick r:id="rId4"/>
              </a:rPr>
              <a:t>learn.javascript.ru/destructuring-assignment</a:t>
            </a:r>
            <a:endParaRPr lang="ru-RU" sz="2400" b="1" dirty="0"/>
          </a:p>
        </p:txBody>
      </p:sp>
    </p:spTree>
    <p:extLst>
      <p:ext uri="{BB962C8B-B14F-4D97-AF65-F5344CB8AC3E}">
        <p14:creationId xmlns:p14="http://schemas.microsoft.com/office/powerpoint/2010/main" val="25763209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Номер слайда 36"/>
          <p:cNvSpPr txBox="1">
            <a:spLocks/>
          </p:cNvSpPr>
          <p:nvPr/>
        </p:nvSpPr>
        <p:spPr>
          <a:xfrm>
            <a:off x="11280576" y="6165304"/>
            <a:ext cx="648072" cy="432048"/>
          </a:xfrm>
          <a:prstGeom prst="roundRect">
            <a:avLst/>
          </a:prstGeom>
          <a:ln w="25400" cap="flat" cmpd="sng" algn="ctr">
            <a:solidFill>
              <a:schemeClr val="tx2">
                <a:lumMod val="60000"/>
                <a:lumOff val="40000"/>
              </a:schemeClr>
            </a:solidFill>
            <a:prstDash val="soli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lIns="91440" tIns="45720" rIns="91440" bIns="45720" rtlCol="0" anchor="ctr"/>
          <a:lstStyle/>
          <a:p>
            <a:pPr algn="ctr">
              <a:defRPr/>
            </a:pPr>
            <a:fld id="{6389AA22-90B4-448C-8B6B-C699140D38B9}" type="slidenum">
              <a:rPr lang="uk-UA" sz="2400" b="1">
                <a:solidFill>
                  <a:schemeClr val="bg1">
                    <a:lumMod val="50000"/>
                  </a:schemeClr>
                </a:solidFill>
              </a:rPr>
              <a:pPr algn="ctr">
                <a:defRPr/>
              </a:pPr>
              <a:t>17</a:t>
            </a:fld>
            <a:endParaRPr lang="uk-UA" sz="2400" b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0" y="242646"/>
            <a:ext cx="12192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3600" b="1" dirty="0" smtClean="0"/>
              <a:t>Объект</a:t>
            </a:r>
            <a:r>
              <a:rPr lang="en-US" sz="3600" b="1" dirty="0" smtClean="0"/>
              <a:t> -</a:t>
            </a:r>
            <a:r>
              <a:rPr lang="ru-RU" sz="3600" b="1" dirty="0" smtClean="0"/>
              <a:t> ссылочная структура</a:t>
            </a:r>
            <a:endParaRPr lang="ru-RU" sz="3600" b="1" dirty="0"/>
          </a:p>
        </p:txBody>
      </p:sp>
      <p:sp>
        <p:nvSpPr>
          <p:cNvPr id="5" name="TextBox 4"/>
          <p:cNvSpPr txBox="1"/>
          <p:nvPr/>
        </p:nvSpPr>
        <p:spPr>
          <a:xfrm>
            <a:off x="7176120" y="1124744"/>
            <a:ext cx="4536504" cy="38164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200" dirty="0" smtClean="0"/>
              <a:t>В переменных хранятся не сами объекты а ссылки на области памяти где они расположены, поэтому при «копировании» переменной присваивается ссылка на объект. И обе переменные позволяют работать с одним и тем же объектом. Если</a:t>
            </a:r>
            <a:r>
              <a:rPr lang="en-US" sz="2200" dirty="0" smtClean="0"/>
              <a:t> </a:t>
            </a:r>
            <a:r>
              <a:rPr lang="ru-RU" sz="2200" dirty="0" smtClean="0"/>
              <a:t>необходимо создать копию объекта, то помочь может оператор </a:t>
            </a:r>
            <a:r>
              <a:rPr lang="ru-RU" sz="2200" b="1" dirty="0" smtClean="0"/>
              <a:t>…</a:t>
            </a:r>
            <a:r>
              <a:rPr lang="ru-RU" sz="2200" dirty="0" smtClean="0"/>
              <a:t> или же метод </a:t>
            </a:r>
            <a:r>
              <a:rPr lang="en-US" sz="2200" b="1" dirty="0" err="1" smtClean="0"/>
              <a:t>Object.assign</a:t>
            </a:r>
            <a:r>
              <a:rPr lang="en-US" sz="2200" b="1" dirty="0" smtClean="0"/>
              <a:t>(…)</a:t>
            </a:r>
            <a:r>
              <a:rPr lang="en-US" sz="2200" dirty="0" smtClean="0"/>
              <a:t>.</a:t>
            </a:r>
            <a:r>
              <a:rPr lang="ru-RU" sz="2200" dirty="0" smtClean="0"/>
              <a:t>   </a:t>
            </a:r>
            <a:endParaRPr lang="ru-RU" sz="2200" dirty="0"/>
          </a:p>
        </p:txBody>
      </p:sp>
      <p:pic>
        <p:nvPicPr>
          <p:cNvPr id="7" name="Рисунок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1384" y="1094259"/>
            <a:ext cx="6318066" cy="424847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11" name="TextBox 10"/>
          <p:cNvSpPr txBox="1"/>
          <p:nvPr/>
        </p:nvSpPr>
        <p:spPr>
          <a:xfrm>
            <a:off x="0" y="5733256"/>
            <a:ext cx="12192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400" b="1" dirty="0" smtClean="0"/>
              <a:t>Подробнее: </a:t>
            </a:r>
            <a:r>
              <a:rPr lang="en-US" sz="2400" b="1" dirty="0">
                <a:hlinkClick r:id="rId3"/>
              </a:rPr>
              <a:t>https://learn.javascript.ru/object</a:t>
            </a:r>
            <a:endParaRPr lang="ru-RU" sz="2400" b="1" dirty="0"/>
          </a:p>
        </p:txBody>
      </p:sp>
      <p:sp>
        <p:nvSpPr>
          <p:cNvPr id="12" name="TextBox 11"/>
          <p:cNvSpPr txBox="1"/>
          <p:nvPr/>
        </p:nvSpPr>
        <p:spPr>
          <a:xfrm>
            <a:off x="0" y="6165304"/>
            <a:ext cx="12192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400" b="1" dirty="0" smtClean="0"/>
              <a:t>Подробнее: </a:t>
            </a:r>
            <a:r>
              <a:rPr lang="en-US" sz="2400" b="1" dirty="0" smtClean="0">
                <a:hlinkClick r:id="rId4"/>
              </a:rPr>
              <a:t>https</a:t>
            </a:r>
            <a:r>
              <a:rPr lang="en-US" sz="2400" b="1" dirty="0">
                <a:hlinkClick r:id="rId4"/>
              </a:rPr>
              <a:t>://</a:t>
            </a:r>
            <a:r>
              <a:rPr lang="en-US" sz="2400" b="1" dirty="0" smtClean="0">
                <a:hlinkClick r:id="rId4"/>
              </a:rPr>
              <a:t>learn.javascript.ru/destructuring-assignment</a:t>
            </a:r>
            <a:endParaRPr lang="ru-RU" sz="2400" b="1" dirty="0"/>
          </a:p>
        </p:txBody>
      </p:sp>
    </p:spTree>
    <p:extLst>
      <p:ext uri="{BB962C8B-B14F-4D97-AF65-F5344CB8AC3E}">
        <p14:creationId xmlns:p14="http://schemas.microsoft.com/office/powerpoint/2010/main" val="34902785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Номер слайда 36"/>
          <p:cNvSpPr txBox="1">
            <a:spLocks/>
          </p:cNvSpPr>
          <p:nvPr/>
        </p:nvSpPr>
        <p:spPr>
          <a:xfrm>
            <a:off x="11208568" y="6165304"/>
            <a:ext cx="648072" cy="432048"/>
          </a:xfrm>
          <a:prstGeom prst="roundRect">
            <a:avLst/>
          </a:prstGeom>
          <a:ln w="25400" cap="flat" cmpd="sng" algn="ctr">
            <a:solidFill>
              <a:schemeClr val="tx2">
                <a:lumMod val="60000"/>
                <a:lumOff val="40000"/>
              </a:schemeClr>
            </a:solidFill>
            <a:prstDash val="soli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lIns="91440" tIns="45720" rIns="91440" bIns="45720" rtlCol="0" anchor="ctr"/>
          <a:lstStyle/>
          <a:p>
            <a:pPr algn="ctr">
              <a:defRPr/>
            </a:pPr>
            <a:fld id="{6389AA22-90B4-448C-8B6B-C699140D38B9}" type="slidenum">
              <a:rPr lang="uk-UA" sz="2400" b="1">
                <a:solidFill>
                  <a:schemeClr val="bg1">
                    <a:lumMod val="50000"/>
                  </a:schemeClr>
                </a:solidFill>
              </a:rPr>
              <a:pPr algn="ctr">
                <a:defRPr/>
              </a:pPr>
              <a:t>18</a:t>
            </a:fld>
            <a:endParaRPr lang="uk-UA" sz="2400" b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0" name="Заголовок 4"/>
          <p:cNvSpPr>
            <a:spLocks noGrp="1"/>
          </p:cNvSpPr>
          <p:nvPr>
            <p:ph type="title"/>
          </p:nvPr>
        </p:nvSpPr>
        <p:spPr>
          <a:xfrm>
            <a:off x="1199456" y="2491385"/>
            <a:ext cx="9721080" cy="1224136"/>
          </a:xfrm>
        </p:spPr>
        <p:txBody>
          <a:bodyPr>
            <a:noAutofit/>
          </a:bodyPr>
          <a:lstStyle/>
          <a:p>
            <a:pPr algn="just"/>
            <a:r>
              <a:rPr lang="ru-RU" sz="2400" b="1" dirty="0"/>
              <a:t>Прототип </a:t>
            </a:r>
            <a:r>
              <a:rPr lang="ru-RU" sz="2400" dirty="0" smtClean="0"/>
              <a:t>это</a:t>
            </a:r>
            <a:r>
              <a:rPr lang="en-US" sz="2400" dirty="0" smtClean="0"/>
              <a:t> </a:t>
            </a:r>
            <a:r>
              <a:rPr lang="ru-RU" sz="2400" dirty="0" smtClean="0"/>
              <a:t>объект который </a:t>
            </a:r>
            <a:r>
              <a:rPr lang="ru-RU" sz="2400" dirty="0"/>
              <a:t>«дополняет» своими свойствами </a:t>
            </a:r>
            <a:r>
              <a:rPr lang="ru-RU" sz="2400" dirty="0" smtClean="0"/>
              <a:t>и методами другой (дочерний) </a:t>
            </a:r>
            <a:r>
              <a:rPr lang="ru-RU" sz="2400" dirty="0"/>
              <a:t>объект. Установить кто у объекта будет </a:t>
            </a:r>
            <a:r>
              <a:rPr lang="ru-RU" sz="2400" b="1" dirty="0"/>
              <a:t>прототипом </a:t>
            </a:r>
            <a:r>
              <a:rPr lang="ru-RU" sz="2400" dirty="0"/>
              <a:t> можно при помощи свойства </a:t>
            </a:r>
            <a:r>
              <a:rPr lang="en-US" sz="2400" b="1" dirty="0"/>
              <a:t>__proto__</a:t>
            </a:r>
            <a:r>
              <a:rPr lang="en-US" sz="2400" dirty="0"/>
              <a:t>.</a:t>
            </a:r>
            <a:endParaRPr lang="uk-UA" sz="2400" b="1" dirty="0"/>
          </a:p>
        </p:txBody>
      </p:sp>
      <p:sp>
        <p:nvSpPr>
          <p:cNvPr id="12" name="Заголовок 4"/>
          <p:cNvSpPr txBox="1">
            <a:spLocks/>
          </p:cNvSpPr>
          <p:nvPr/>
        </p:nvSpPr>
        <p:spPr>
          <a:xfrm>
            <a:off x="-1" y="125760"/>
            <a:ext cx="12203759" cy="7829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spcBef>
                <a:spcPct val="0"/>
              </a:spcBef>
              <a:defRPr/>
            </a:pPr>
            <a:r>
              <a:rPr lang="ru-RU" sz="3600" b="1" dirty="0" smtClean="0">
                <a:latin typeface="+mj-lt"/>
                <a:ea typeface="+mj-ea"/>
                <a:cs typeface="+mj-cs"/>
              </a:rPr>
              <a:t>Прототипы</a:t>
            </a:r>
            <a:r>
              <a:rPr lang="en-US" sz="3600" b="1" dirty="0" smtClean="0">
                <a:latin typeface="+mj-lt"/>
                <a:ea typeface="+mj-ea"/>
                <a:cs typeface="+mj-cs"/>
              </a:rPr>
              <a:t> </a:t>
            </a:r>
            <a:r>
              <a:rPr lang="ru-RU" sz="3600" b="1" dirty="0" smtClean="0">
                <a:latin typeface="+mj-lt"/>
                <a:ea typeface="+mj-ea"/>
                <a:cs typeface="+mj-cs"/>
              </a:rPr>
              <a:t>объектов</a:t>
            </a:r>
            <a:endParaRPr lang="uk-UA" sz="3600" b="1" dirty="0">
              <a:latin typeface="+mj-lt"/>
              <a:ea typeface="+mj-ea"/>
              <a:cs typeface="+mj-cs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199456" y="1099888"/>
            <a:ext cx="972108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/>
              <a:t>У объекта может быть </a:t>
            </a:r>
            <a:r>
              <a:rPr lang="ru-RU" sz="2400" dirty="0" smtClean="0"/>
              <a:t>объект-предок, </a:t>
            </a:r>
            <a:r>
              <a:rPr lang="ru-RU" sz="2400" dirty="0"/>
              <a:t>в </a:t>
            </a:r>
            <a:r>
              <a:rPr lang="en-US" sz="2400" b="1" dirty="0"/>
              <a:t>JavaScript</a:t>
            </a:r>
            <a:r>
              <a:rPr lang="en-US" sz="2400" dirty="0"/>
              <a:t> </a:t>
            </a:r>
            <a:r>
              <a:rPr lang="ru-RU" sz="2400" dirty="0"/>
              <a:t>его называют </a:t>
            </a:r>
            <a:r>
              <a:rPr lang="ru-RU" sz="2400" b="1" dirty="0"/>
              <a:t>прототипом</a:t>
            </a:r>
            <a:r>
              <a:rPr lang="ru-RU" sz="2400" dirty="0"/>
              <a:t>. Если требуемое свойство (или метод) не найден в объекте, то оно ищется у </a:t>
            </a:r>
            <a:r>
              <a:rPr lang="ru-RU" sz="2400" b="1" dirty="0"/>
              <a:t>прототипа</a:t>
            </a:r>
            <a:r>
              <a:rPr lang="ru-RU" sz="2400" dirty="0"/>
              <a:t>.</a:t>
            </a:r>
          </a:p>
        </p:txBody>
      </p:sp>
      <p:sp>
        <p:nvSpPr>
          <p:cNvPr id="2" name="Прямоугольник 1"/>
          <p:cNvSpPr/>
          <p:nvPr/>
        </p:nvSpPr>
        <p:spPr>
          <a:xfrm>
            <a:off x="1199456" y="3906689"/>
            <a:ext cx="9721080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ru-RU" sz="2400" dirty="0" smtClean="0">
                <a:solidFill>
                  <a:srgbClr val="333333"/>
                </a:solidFill>
              </a:rPr>
              <a:t>Благодаря </a:t>
            </a:r>
            <a:r>
              <a:rPr lang="ru-RU" sz="2400" b="1" dirty="0" smtClean="0">
                <a:solidFill>
                  <a:srgbClr val="333333"/>
                </a:solidFill>
              </a:rPr>
              <a:t>прототипам</a:t>
            </a:r>
            <a:r>
              <a:rPr lang="ru-RU" sz="2400" dirty="0" smtClean="0">
                <a:solidFill>
                  <a:srgbClr val="333333"/>
                </a:solidFill>
              </a:rPr>
              <a:t> в </a:t>
            </a:r>
            <a:r>
              <a:rPr lang="ru-RU" sz="2400" dirty="0" err="1">
                <a:solidFill>
                  <a:srgbClr val="333333"/>
                </a:solidFill>
              </a:rPr>
              <a:t>JavaScript</a:t>
            </a:r>
            <a:r>
              <a:rPr lang="ru-RU" sz="2400" dirty="0">
                <a:solidFill>
                  <a:srgbClr val="333333"/>
                </a:solidFill>
              </a:rPr>
              <a:t> можно организовать </a:t>
            </a:r>
            <a:r>
              <a:rPr lang="ru-RU" sz="2400" dirty="0" smtClean="0">
                <a:solidFill>
                  <a:srgbClr val="333333"/>
                </a:solidFill>
              </a:rPr>
              <a:t>объекты в «</a:t>
            </a:r>
            <a:r>
              <a:rPr lang="ru-RU" sz="2400" b="1" dirty="0" smtClean="0">
                <a:solidFill>
                  <a:srgbClr val="333333"/>
                </a:solidFill>
              </a:rPr>
              <a:t>цепочки</a:t>
            </a:r>
            <a:r>
              <a:rPr lang="ru-RU" sz="2400" dirty="0" smtClean="0">
                <a:solidFill>
                  <a:srgbClr val="333333"/>
                </a:solidFill>
              </a:rPr>
              <a:t>» </a:t>
            </a:r>
            <a:r>
              <a:rPr lang="ru-RU" sz="2400" dirty="0">
                <a:solidFill>
                  <a:srgbClr val="333333"/>
                </a:solidFill>
              </a:rPr>
              <a:t>так, чтобы свойство, не найденное в одном объекте, автоматически искалось бы в </a:t>
            </a:r>
            <a:r>
              <a:rPr lang="ru-RU" sz="2400" dirty="0" smtClean="0">
                <a:solidFill>
                  <a:srgbClr val="333333"/>
                </a:solidFill>
              </a:rPr>
              <a:t>другом (родительском).</a:t>
            </a:r>
            <a:endParaRPr lang="uk-UA" sz="2400" dirty="0"/>
          </a:p>
        </p:txBody>
      </p:sp>
      <p:sp>
        <p:nvSpPr>
          <p:cNvPr id="9" name="TextBox 8"/>
          <p:cNvSpPr txBox="1"/>
          <p:nvPr/>
        </p:nvSpPr>
        <p:spPr>
          <a:xfrm>
            <a:off x="11759" y="6135687"/>
            <a:ext cx="12192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400" b="1" dirty="0" smtClean="0"/>
              <a:t>Подробнее:</a:t>
            </a:r>
            <a:r>
              <a:rPr lang="en-US" sz="2400" b="1" dirty="0" smtClean="0"/>
              <a:t> </a:t>
            </a:r>
            <a:r>
              <a:rPr lang="en-US" sz="2400" b="1" dirty="0">
                <a:hlinkClick r:id="rId2"/>
              </a:rPr>
              <a:t>https://learn.javascript.ru/prototypes</a:t>
            </a:r>
            <a:endParaRPr lang="uk-UA" sz="2400" b="1" dirty="0"/>
          </a:p>
        </p:txBody>
      </p:sp>
      <p:sp>
        <p:nvSpPr>
          <p:cNvPr id="3" name="TextBox 2"/>
          <p:cNvSpPr txBox="1"/>
          <p:nvPr/>
        </p:nvSpPr>
        <p:spPr>
          <a:xfrm>
            <a:off x="1775520" y="5298186"/>
            <a:ext cx="856895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i="1" dirty="0" smtClean="0"/>
              <a:t>Подробнее о прототипах мы поговорим в контексте «Объектно-ориентированного программирования» в </a:t>
            </a:r>
            <a:r>
              <a:rPr lang="en-US" i="1" dirty="0" smtClean="0"/>
              <a:t>JavaScript.</a:t>
            </a:r>
            <a:endParaRPr lang="ru-RU" i="1" dirty="0"/>
          </a:p>
        </p:txBody>
      </p:sp>
    </p:spTree>
    <p:extLst>
      <p:ext uri="{BB962C8B-B14F-4D97-AF65-F5344CB8AC3E}">
        <p14:creationId xmlns:p14="http://schemas.microsoft.com/office/powerpoint/2010/main" val="8421013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рямоугольник 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6600" b="1" dirty="0" smtClean="0"/>
              <a:t>Немного практики</a:t>
            </a:r>
            <a:r>
              <a:rPr lang="en-US" sz="6600" b="1" dirty="0" smtClean="0"/>
              <a:t> #2</a:t>
            </a:r>
            <a:r>
              <a:rPr lang="ru-RU" sz="6600" b="1" dirty="0" smtClean="0"/>
              <a:t> </a:t>
            </a:r>
            <a:endParaRPr lang="en-US" sz="6600" b="1" dirty="0" smtClean="0"/>
          </a:p>
        </p:txBody>
      </p:sp>
    </p:spTree>
    <p:extLst>
      <p:ext uri="{BB962C8B-B14F-4D97-AF65-F5344CB8AC3E}">
        <p14:creationId xmlns:p14="http://schemas.microsoft.com/office/powerpoint/2010/main" val="1876107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рямоугольник 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7200" b="1" dirty="0" smtClean="0"/>
              <a:t>Коллекции</a:t>
            </a:r>
          </a:p>
          <a:p>
            <a:pPr algn="ctr"/>
            <a:r>
              <a:rPr lang="ru-RU" sz="7200" b="1" dirty="0" smtClean="0"/>
              <a:t>(структуры данных)</a:t>
            </a:r>
            <a:br>
              <a:rPr lang="ru-RU" sz="7200" b="1" dirty="0" smtClean="0"/>
            </a:br>
            <a:r>
              <a:rPr lang="ru-RU" sz="7200" b="1" dirty="0" smtClean="0"/>
              <a:t> в </a:t>
            </a:r>
            <a:r>
              <a:rPr lang="en-US" sz="7200" b="1" dirty="0" smtClean="0"/>
              <a:t>JavaScript</a:t>
            </a:r>
            <a:endParaRPr lang="uk-UA" sz="7200" b="1" dirty="0"/>
          </a:p>
        </p:txBody>
      </p:sp>
    </p:spTree>
    <p:extLst>
      <p:ext uri="{BB962C8B-B14F-4D97-AF65-F5344CB8AC3E}">
        <p14:creationId xmlns:p14="http://schemas.microsoft.com/office/powerpoint/2010/main" val="34726890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Номер слайда 36"/>
          <p:cNvSpPr txBox="1">
            <a:spLocks/>
          </p:cNvSpPr>
          <p:nvPr/>
        </p:nvSpPr>
        <p:spPr>
          <a:xfrm>
            <a:off x="11280576" y="6165304"/>
            <a:ext cx="648072" cy="432048"/>
          </a:xfrm>
          <a:prstGeom prst="roundRect">
            <a:avLst/>
          </a:prstGeom>
          <a:ln w="25400" cap="flat" cmpd="sng" algn="ctr">
            <a:solidFill>
              <a:schemeClr val="tx2">
                <a:lumMod val="60000"/>
                <a:lumOff val="40000"/>
              </a:schemeClr>
            </a:solidFill>
            <a:prstDash val="soli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lIns="91440" tIns="45720" rIns="91440" bIns="45720" rtlCol="0" anchor="ctr"/>
          <a:lstStyle/>
          <a:p>
            <a:pPr algn="ctr">
              <a:defRPr/>
            </a:pPr>
            <a:fld id="{6389AA22-90B4-448C-8B6B-C699140D38B9}" type="slidenum">
              <a:rPr lang="uk-UA" sz="2400" b="1">
                <a:solidFill>
                  <a:schemeClr val="bg1">
                    <a:lumMod val="50000"/>
                  </a:schemeClr>
                </a:solidFill>
              </a:rPr>
              <a:pPr algn="ctr">
                <a:defRPr/>
              </a:pPr>
              <a:t>20</a:t>
            </a:fld>
            <a:endParaRPr lang="uk-UA" sz="2400" b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1487488" y="2708920"/>
            <a:ext cx="9505055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600" b="1" dirty="0" smtClean="0"/>
              <a:t>Задача: </a:t>
            </a:r>
            <a:r>
              <a:rPr lang="ru-RU" sz="3600" dirty="0" smtClean="0"/>
              <a:t>Вводится дата</a:t>
            </a:r>
            <a:r>
              <a:rPr lang="en-US" sz="3600" dirty="0" smtClean="0"/>
              <a:t> </a:t>
            </a:r>
            <a:r>
              <a:rPr lang="ru-RU" sz="3600" dirty="0" smtClean="0"/>
              <a:t>в формате </a:t>
            </a:r>
            <a:r>
              <a:rPr lang="it-IT" sz="3600" dirty="0" smtClean="0"/>
              <a:t>‘</a:t>
            </a:r>
            <a:r>
              <a:rPr lang="it-IT" sz="3600" b="1" dirty="0" smtClean="0">
                <a:solidFill>
                  <a:srgbClr val="00B050"/>
                </a:solidFill>
              </a:rPr>
              <a:t>YYYY-MM-DD</a:t>
            </a:r>
            <a:r>
              <a:rPr lang="it-IT" sz="3600" dirty="0" smtClean="0"/>
              <a:t>’</a:t>
            </a:r>
            <a:r>
              <a:rPr lang="uk-UA" sz="3600" dirty="0" smtClean="0"/>
              <a:t> (</a:t>
            </a:r>
            <a:r>
              <a:rPr lang="ru-RU" sz="3600" dirty="0" smtClean="0"/>
              <a:t>например</a:t>
            </a:r>
            <a:r>
              <a:rPr lang="uk-UA" sz="3600" dirty="0" smtClean="0"/>
              <a:t> </a:t>
            </a:r>
            <a:r>
              <a:rPr lang="en-US" sz="3600" dirty="0" smtClean="0"/>
              <a:t>‘</a:t>
            </a:r>
            <a:r>
              <a:rPr lang="uk-UA" sz="3600" b="1" dirty="0" smtClean="0">
                <a:solidFill>
                  <a:srgbClr val="0070C0"/>
                </a:solidFill>
              </a:rPr>
              <a:t>2019-05-20</a:t>
            </a:r>
            <a:r>
              <a:rPr lang="en-US" sz="3600" dirty="0" smtClean="0"/>
              <a:t>’</a:t>
            </a:r>
            <a:r>
              <a:rPr lang="uk-UA" sz="3600" dirty="0" smtClean="0"/>
              <a:t>)</a:t>
            </a:r>
            <a:r>
              <a:rPr lang="it-IT" sz="3600" dirty="0" smtClean="0"/>
              <a:t> </a:t>
            </a:r>
            <a:r>
              <a:rPr lang="ru-RU" sz="3600" dirty="0" smtClean="0"/>
              <a:t> необходимо преобразовать её в формат</a:t>
            </a:r>
            <a:r>
              <a:rPr lang="it-IT" sz="3600" dirty="0" smtClean="0"/>
              <a:t> ‘</a:t>
            </a:r>
            <a:r>
              <a:rPr lang="it-IT" sz="3600" b="1" dirty="0" smtClean="0">
                <a:solidFill>
                  <a:srgbClr val="0070C0"/>
                </a:solidFill>
              </a:rPr>
              <a:t>20 </a:t>
            </a:r>
            <a:r>
              <a:rPr lang="ru-RU" sz="3600" b="1" dirty="0" err="1" smtClean="0">
                <a:solidFill>
                  <a:srgbClr val="0070C0"/>
                </a:solidFill>
              </a:rPr>
              <a:t>травня</a:t>
            </a:r>
            <a:r>
              <a:rPr lang="ru-RU" sz="3600" b="1" dirty="0" smtClean="0">
                <a:solidFill>
                  <a:srgbClr val="0070C0"/>
                </a:solidFill>
              </a:rPr>
              <a:t> 2019 р.</a:t>
            </a:r>
            <a:r>
              <a:rPr lang="en-US" sz="3600" dirty="0" smtClean="0"/>
              <a:t>’</a:t>
            </a:r>
            <a:r>
              <a:rPr lang="ru-RU" sz="3600" dirty="0" smtClean="0"/>
              <a:t> </a:t>
            </a:r>
            <a:endParaRPr lang="ru-RU" sz="3600" dirty="0"/>
          </a:p>
        </p:txBody>
      </p:sp>
    </p:spTree>
    <p:extLst>
      <p:ext uri="{BB962C8B-B14F-4D97-AF65-F5344CB8AC3E}">
        <p14:creationId xmlns:p14="http://schemas.microsoft.com/office/powerpoint/2010/main" val="32097209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рямоугольник 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6000" dirty="0" smtClean="0"/>
              <a:t>JSON </a:t>
            </a:r>
            <a:r>
              <a:rPr lang="en-US" sz="6000" dirty="0"/>
              <a:t>| JavaScript Object Notation</a:t>
            </a:r>
            <a:endParaRPr lang="uk-UA" sz="6000" dirty="0"/>
          </a:p>
        </p:txBody>
      </p:sp>
    </p:spTree>
    <p:extLst>
      <p:ext uri="{BB962C8B-B14F-4D97-AF65-F5344CB8AC3E}">
        <p14:creationId xmlns:p14="http://schemas.microsoft.com/office/powerpoint/2010/main" val="25556154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Номер слайда 36"/>
          <p:cNvSpPr txBox="1">
            <a:spLocks/>
          </p:cNvSpPr>
          <p:nvPr/>
        </p:nvSpPr>
        <p:spPr>
          <a:xfrm>
            <a:off x="11242750" y="6220488"/>
            <a:ext cx="648072" cy="432048"/>
          </a:xfrm>
          <a:prstGeom prst="roundRect">
            <a:avLst/>
          </a:prstGeom>
          <a:ln w="25400" cap="flat" cmpd="sng" algn="ctr">
            <a:solidFill>
              <a:schemeClr val="tx2">
                <a:lumMod val="60000"/>
                <a:lumOff val="40000"/>
              </a:schemeClr>
            </a:solidFill>
            <a:prstDash val="soli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lIns="91440" tIns="45720" rIns="91440" bIns="45720" rtlCol="0" anchor="ctr"/>
          <a:lstStyle/>
          <a:p>
            <a:pPr algn="ctr">
              <a:defRPr/>
            </a:pPr>
            <a:fld id="{6389AA22-90B4-448C-8B6B-C699140D38B9}" type="slidenum">
              <a:rPr lang="uk-UA" sz="2400" b="1">
                <a:solidFill>
                  <a:schemeClr val="bg1">
                    <a:lumMod val="50000"/>
                  </a:schemeClr>
                </a:solidFill>
              </a:rPr>
              <a:pPr algn="ctr">
                <a:defRPr/>
              </a:pPr>
              <a:t>22</a:t>
            </a:fld>
            <a:endParaRPr lang="uk-UA" sz="2400" b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5" name="Заголовок 4"/>
          <p:cNvSpPr>
            <a:spLocks noGrp="1"/>
          </p:cNvSpPr>
          <p:nvPr>
            <p:ph type="title"/>
          </p:nvPr>
        </p:nvSpPr>
        <p:spPr>
          <a:xfrm>
            <a:off x="0" y="293583"/>
            <a:ext cx="12192000" cy="710952"/>
          </a:xfrm>
        </p:spPr>
        <p:txBody>
          <a:bodyPr>
            <a:normAutofit/>
          </a:bodyPr>
          <a:lstStyle/>
          <a:p>
            <a:r>
              <a:rPr lang="en-US" sz="3200" b="1" dirty="0">
                <a:solidFill>
                  <a:srgbClr val="00B050"/>
                </a:solidFill>
              </a:rPr>
              <a:t>JSON</a:t>
            </a:r>
            <a:r>
              <a:rPr lang="ru-RU" sz="3200" b="1" dirty="0"/>
              <a:t> (</a:t>
            </a:r>
            <a:r>
              <a:rPr lang="en-US" sz="3200" b="1" dirty="0"/>
              <a:t>JavaScript Object Notation)</a:t>
            </a:r>
            <a:endParaRPr lang="ru-RU" sz="3200" b="1" dirty="0"/>
          </a:p>
        </p:txBody>
      </p:sp>
      <p:sp>
        <p:nvSpPr>
          <p:cNvPr id="43012" name="Rectangle 4"/>
          <p:cNvSpPr>
            <a:spLocks noChangeArrowheads="1"/>
          </p:cNvSpPr>
          <p:nvPr/>
        </p:nvSpPr>
        <p:spPr bwMode="auto">
          <a:xfrm>
            <a:off x="3287689" y="5247293"/>
            <a:ext cx="65" cy="276999"/>
          </a:xfrm>
          <a:prstGeom prst="rect">
            <a:avLst/>
          </a:prstGeom>
          <a:solidFill>
            <a:srgbClr val="FFFFFF"/>
          </a:solidFill>
          <a:ln w="9525">
            <a:noFill/>
            <a:miter lim="800000"/>
            <a:headEnd/>
            <a:tailEnd/>
          </a:ln>
          <a:effectLst/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ru-RU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9" name="Прямоугольник 8"/>
          <p:cNvSpPr/>
          <p:nvPr/>
        </p:nvSpPr>
        <p:spPr>
          <a:xfrm>
            <a:off x="1127448" y="1117193"/>
            <a:ext cx="10331326" cy="1015663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lstStyle/>
          <a:p>
            <a:r>
              <a:rPr lang="en-US" sz="2000" b="1" dirty="0"/>
              <a:t>JSON</a:t>
            </a:r>
            <a:r>
              <a:rPr lang="ru-RU" sz="2000" dirty="0"/>
              <a:t> -</a:t>
            </a:r>
            <a:r>
              <a:rPr lang="en-US" sz="2000" dirty="0"/>
              <a:t> </a:t>
            </a:r>
            <a:r>
              <a:rPr lang="ru-RU" sz="2000" dirty="0"/>
              <a:t>текстовый формат обмена данными, удобный для чтения и написания как человеком, так и компьютером. Основан на синтаксисе (правилах записи) массивов в </a:t>
            </a:r>
            <a:r>
              <a:rPr lang="ru-RU" sz="2000" b="1" dirty="0" err="1"/>
              <a:t>JavaScript</a:t>
            </a:r>
            <a:r>
              <a:rPr lang="ru-RU" sz="2000" dirty="0"/>
              <a:t>. Формат поддерживается практически во всех современных языках программирования.</a:t>
            </a:r>
          </a:p>
        </p:txBody>
      </p:sp>
      <p:sp>
        <p:nvSpPr>
          <p:cNvPr id="10" name="Прямоугольник 9"/>
          <p:cNvSpPr/>
          <p:nvPr/>
        </p:nvSpPr>
        <p:spPr>
          <a:xfrm>
            <a:off x="22067" y="4633972"/>
            <a:ext cx="1219200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800" b="1" dirty="0">
                <a:hlinkClick r:id="rId2"/>
              </a:rPr>
              <a:t>http://www.json.org/json-ru.html</a:t>
            </a:r>
            <a:endParaRPr lang="ru-RU" sz="2800" dirty="0"/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95436" y="2276872"/>
            <a:ext cx="6601127" cy="2431331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127448" y="5241974"/>
            <a:ext cx="1029714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 smtClean="0"/>
              <a:t>Для работы с форматом </a:t>
            </a:r>
            <a:r>
              <a:rPr lang="en-US" b="1" dirty="0" smtClean="0"/>
              <a:t>JSON</a:t>
            </a:r>
            <a:r>
              <a:rPr lang="en-US" dirty="0" smtClean="0"/>
              <a:t> </a:t>
            </a:r>
            <a:r>
              <a:rPr lang="ru-RU" dirty="0" smtClean="0"/>
              <a:t>у нас есть два методы: </a:t>
            </a:r>
            <a:r>
              <a:rPr lang="en-US" b="1" dirty="0" err="1" smtClean="0"/>
              <a:t>JSON.stringify</a:t>
            </a:r>
            <a:r>
              <a:rPr lang="en-US" b="1" dirty="0" smtClean="0"/>
              <a:t>(</a:t>
            </a:r>
            <a:r>
              <a:rPr lang="en-US" i="1" dirty="0" smtClean="0"/>
              <a:t>data</a:t>
            </a:r>
            <a:r>
              <a:rPr lang="en-US" b="1" dirty="0" smtClean="0"/>
              <a:t>)</a:t>
            </a:r>
            <a:r>
              <a:rPr lang="en-US" dirty="0" smtClean="0"/>
              <a:t> </a:t>
            </a:r>
            <a:r>
              <a:rPr lang="ru-RU" dirty="0" smtClean="0"/>
              <a:t>– который преобразует структуру данных в строковое представление, и метод </a:t>
            </a:r>
            <a:r>
              <a:rPr lang="en-US" b="1" dirty="0" err="1" smtClean="0"/>
              <a:t>JSON.parse</a:t>
            </a:r>
            <a:r>
              <a:rPr lang="en-US" b="1" dirty="0" smtClean="0"/>
              <a:t>(</a:t>
            </a:r>
            <a:r>
              <a:rPr lang="en-US" i="1" dirty="0" err="1" smtClean="0"/>
              <a:t>str</a:t>
            </a:r>
            <a:r>
              <a:rPr lang="en-US" b="1" dirty="0" smtClean="0"/>
              <a:t>)</a:t>
            </a:r>
            <a:r>
              <a:rPr lang="en-US" dirty="0" smtClean="0"/>
              <a:t> </a:t>
            </a:r>
            <a:r>
              <a:rPr lang="ru-RU" dirty="0" smtClean="0"/>
              <a:t>который делает обратное действие.  </a:t>
            </a:r>
            <a:endParaRPr lang="ru-RU" dirty="0"/>
          </a:p>
        </p:txBody>
      </p:sp>
      <p:sp>
        <p:nvSpPr>
          <p:cNvPr id="12" name="TextBox 11"/>
          <p:cNvSpPr txBox="1"/>
          <p:nvPr/>
        </p:nvSpPr>
        <p:spPr>
          <a:xfrm>
            <a:off x="0" y="6246055"/>
            <a:ext cx="12192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400" b="1" dirty="0" smtClean="0"/>
              <a:t>Подробнее:</a:t>
            </a:r>
            <a:r>
              <a:rPr lang="en-US" sz="2400" b="1" dirty="0" smtClean="0"/>
              <a:t> </a:t>
            </a:r>
            <a:r>
              <a:rPr lang="en-US" sz="2400" b="1" dirty="0">
                <a:hlinkClick r:id="rId4"/>
              </a:rPr>
              <a:t>https://</a:t>
            </a:r>
            <a:r>
              <a:rPr lang="en-US" sz="2400" b="1" dirty="0" smtClean="0">
                <a:hlinkClick r:id="rId4"/>
              </a:rPr>
              <a:t>learn.javascript.ru/json</a:t>
            </a:r>
            <a:endParaRPr lang="ru-RU" sz="2400" b="1" dirty="0"/>
          </a:p>
        </p:txBody>
      </p:sp>
    </p:spTree>
    <p:extLst>
      <p:ext uri="{BB962C8B-B14F-4D97-AF65-F5344CB8AC3E}">
        <p14:creationId xmlns:p14="http://schemas.microsoft.com/office/powerpoint/2010/main" val="2148016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Номер слайда 36"/>
          <p:cNvSpPr txBox="1">
            <a:spLocks/>
          </p:cNvSpPr>
          <p:nvPr/>
        </p:nvSpPr>
        <p:spPr>
          <a:xfrm>
            <a:off x="11242750" y="6220488"/>
            <a:ext cx="648072" cy="432048"/>
          </a:xfrm>
          <a:prstGeom prst="roundRect">
            <a:avLst/>
          </a:prstGeom>
          <a:ln w="25400" cap="flat" cmpd="sng" algn="ctr">
            <a:solidFill>
              <a:schemeClr val="tx2">
                <a:lumMod val="60000"/>
                <a:lumOff val="40000"/>
              </a:schemeClr>
            </a:solidFill>
            <a:prstDash val="soli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lIns="91440" tIns="45720" rIns="91440" bIns="45720" rtlCol="0" anchor="ctr"/>
          <a:lstStyle/>
          <a:p>
            <a:pPr algn="ctr">
              <a:defRPr/>
            </a:pPr>
            <a:fld id="{6389AA22-90B4-448C-8B6B-C699140D38B9}" type="slidenum">
              <a:rPr lang="uk-UA" sz="2400" b="1">
                <a:solidFill>
                  <a:schemeClr val="bg1">
                    <a:lumMod val="50000"/>
                  </a:schemeClr>
                </a:solidFill>
              </a:rPr>
              <a:pPr algn="ctr">
                <a:defRPr/>
              </a:pPr>
              <a:t>23</a:t>
            </a:fld>
            <a:endParaRPr lang="uk-UA" sz="2400" b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5" name="Заголовок 4"/>
          <p:cNvSpPr>
            <a:spLocks noGrp="1"/>
          </p:cNvSpPr>
          <p:nvPr>
            <p:ph type="title"/>
          </p:nvPr>
        </p:nvSpPr>
        <p:spPr>
          <a:xfrm>
            <a:off x="0" y="293583"/>
            <a:ext cx="12192000" cy="710952"/>
          </a:xfrm>
        </p:spPr>
        <p:txBody>
          <a:bodyPr>
            <a:normAutofit/>
          </a:bodyPr>
          <a:lstStyle/>
          <a:p>
            <a:r>
              <a:rPr lang="en-US" sz="3200" b="1" dirty="0" err="1" smtClean="0">
                <a:solidFill>
                  <a:srgbClr val="00B050"/>
                </a:solidFill>
              </a:rPr>
              <a:t>WebAPI</a:t>
            </a:r>
            <a:r>
              <a:rPr lang="en-US" sz="3200" b="1" dirty="0" smtClean="0"/>
              <a:t> </a:t>
            </a:r>
            <a:r>
              <a:rPr lang="ru-RU" sz="3200" b="1" dirty="0" smtClean="0"/>
              <a:t>построенные на обмене данными в формате </a:t>
            </a:r>
            <a:r>
              <a:rPr lang="en-US" sz="3200" b="1" dirty="0" smtClean="0">
                <a:solidFill>
                  <a:schemeClr val="accent6">
                    <a:lumMod val="75000"/>
                  </a:schemeClr>
                </a:solidFill>
              </a:rPr>
              <a:t>JSON</a:t>
            </a:r>
            <a:endParaRPr lang="ru-RU" sz="3200" b="1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43012" name="Rectangle 4"/>
          <p:cNvSpPr>
            <a:spLocks noChangeArrowheads="1"/>
          </p:cNvSpPr>
          <p:nvPr/>
        </p:nvSpPr>
        <p:spPr bwMode="auto">
          <a:xfrm>
            <a:off x="3287689" y="5247293"/>
            <a:ext cx="65" cy="276999"/>
          </a:xfrm>
          <a:prstGeom prst="rect">
            <a:avLst/>
          </a:prstGeom>
          <a:solidFill>
            <a:srgbClr val="FFFFFF"/>
          </a:solidFill>
          <a:ln w="9525">
            <a:noFill/>
            <a:miter lim="800000"/>
            <a:headEnd/>
            <a:tailEnd/>
          </a:ln>
          <a:effectLst/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ru-RU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9" name="Прямоугольник 8"/>
          <p:cNvSpPr/>
          <p:nvPr/>
        </p:nvSpPr>
        <p:spPr>
          <a:xfrm>
            <a:off x="911424" y="1484784"/>
            <a:ext cx="9433048" cy="1384995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lstStyle/>
          <a:p>
            <a:r>
              <a:rPr lang="ru-RU" sz="2800" dirty="0" smtClean="0"/>
              <a:t>Разработчикам доступно огромное количество сервисов которые предоставляющие доступ к данным в формате </a:t>
            </a:r>
            <a:r>
              <a:rPr lang="it-IT" sz="2800" b="1" dirty="0" smtClean="0"/>
              <a:t>JSON</a:t>
            </a:r>
            <a:r>
              <a:rPr lang="it-IT" sz="2800" dirty="0" smtClean="0"/>
              <a:t>. </a:t>
            </a:r>
            <a:r>
              <a:rPr lang="ru-RU" sz="2800" dirty="0" smtClean="0"/>
              <a:t>Такого рода сервисы носят название </a:t>
            </a:r>
            <a:r>
              <a:rPr lang="it-IT" sz="2800" b="1" dirty="0"/>
              <a:t>WebAPI</a:t>
            </a:r>
            <a:r>
              <a:rPr lang="it-IT" sz="2800" dirty="0" smtClean="0"/>
              <a:t>.</a:t>
            </a:r>
            <a:endParaRPr lang="ru-RU" sz="2800" dirty="0"/>
          </a:p>
        </p:txBody>
      </p:sp>
      <p:sp>
        <p:nvSpPr>
          <p:cNvPr id="2" name="Прямоугольник 1"/>
          <p:cNvSpPr/>
          <p:nvPr/>
        </p:nvSpPr>
        <p:spPr>
          <a:xfrm>
            <a:off x="0" y="5293459"/>
            <a:ext cx="12192000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4800" b="1" dirty="0">
                <a:solidFill>
                  <a:schemeClr val="accent6">
                    <a:lumMod val="75000"/>
                  </a:schemeClr>
                </a:solidFill>
                <a:hlinkClick r:id="rId2"/>
              </a:rPr>
              <a:t>https://api.privatbank.ua</a:t>
            </a:r>
            <a:r>
              <a:rPr lang="en-US" sz="4800" b="1" dirty="0" smtClean="0">
                <a:solidFill>
                  <a:schemeClr val="accent6">
                    <a:lumMod val="75000"/>
                  </a:schemeClr>
                </a:solidFill>
                <a:hlinkClick r:id="rId2"/>
              </a:rPr>
              <a:t>/</a:t>
            </a:r>
            <a:endParaRPr lang="uk-UA" sz="4800" b="1" dirty="0">
              <a:solidFill>
                <a:schemeClr val="accent6">
                  <a:lumMod val="75000"/>
                </a:schemeClr>
              </a:solidFill>
            </a:endParaRP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49996" y="3390973"/>
            <a:ext cx="8387110" cy="1257730"/>
          </a:xfrm>
          <a:prstGeom prst="rect">
            <a:avLst/>
          </a:prstGeom>
          <a:ln w="19050">
            <a:solidFill>
              <a:schemeClr val="bg1">
                <a:lumMod val="85000"/>
              </a:schemeClr>
            </a:solidFill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030" name="Picture 6" descr="Ð ÐµÐ·ÑÐ»ÑÑÐ°Ñ Ð¿Ð¾ÑÑÐºÑ Ð·Ð¾Ð±ÑÐ°Ð¶ÐµÐ½Ñ Ð·Ð° Ð·Ð°Ð¿Ð¸ÑÐ¾Ð¼ &quot;privatbank logo&quot;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1424" y="3390973"/>
            <a:ext cx="1872208" cy="12621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053595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Номер слайда 36"/>
          <p:cNvSpPr txBox="1">
            <a:spLocks/>
          </p:cNvSpPr>
          <p:nvPr/>
        </p:nvSpPr>
        <p:spPr>
          <a:xfrm>
            <a:off x="11242750" y="6220488"/>
            <a:ext cx="648072" cy="432048"/>
          </a:xfrm>
          <a:prstGeom prst="roundRect">
            <a:avLst/>
          </a:prstGeom>
          <a:ln w="25400" cap="flat" cmpd="sng" algn="ctr">
            <a:solidFill>
              <a:schemeClr val="tx2">
                <a:lumMod val="60000"/>
                <a:lumOff val="40000"/>
              </a:schemeClr>
            </a:solidFill>
            <a:prstDash val="soli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lIns="91440" tIns="45720" rIns="91440" bIns="45720" rtlCol="0" anchor="ctr"/>
          <a:lstStyle/>
          <a:p>
            <a:pPr algn="ctr">
              <a:defRPr/>
            </a:pPr>
            <a:fld id="{6389AA22-90B4-448C-8B6B-C699140D38B9}" type="slidenum">
              <a:rPr lang="uk-UA" sz="2400" b="1">
                <a:solidFill>
                  <a:schemeClr val="bg1">
                    <a:lumMod val="50000"/>
                  </a:schemeClr>
                </a:solidFill>
              </a:rPr>
              <a:pPr algn="ctr">
                <a:defRPr/>
              </a:pPr>
              <a:t>24</a:t>
            </a:fld>
            <a:endParaRPr lang="uk-UA" sz="2400" b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5" name="Заголовок 4"/>
          <p:cNvSpPr>
            <a:spLocks noGrp="1"/>
          </p:cNvSpPr>
          <p:nvPr>
            <p:ph type="title"/>
          </p:nvPr>
        </p:nvSpPr>
        <p:spPr>
          <a:xfrm>
            <a:off x="0" y="557808"/>
            <a:ext cx="12192000" cy="710952"/>
          </a:xfrm>
        </p:spPr>
        <p:txBody>
          <a:bodyPr>
            <a:normAutofit/>
          </a:bodyPr>
          <a:lstStyle/>
          <a:p>
            <a:r>
              <a:rPr lang="en-US" sz="4000" b="1" dirty="0" err="1" smtClean="0">
                <a:solidFill>
                  <a:srgbClr val="00B050"/>
                </a:solidFill>
              </a:rPr>
              <a:t>WebAPI</a:t>
            </a:r>
            <a:r>
              <a:rPr lang="ru-RU" sz="4000" b="1" dirty="0" smtClean="0">
                <a:solidFill>
                  <a:srgbClr val="002060"/>
                </a:solidFill>
              </a:rPr>
              <a:t>/</a:t>
            </a:r>
            <a:r>
              <a:rPr lang="en-US" sz="4000" b="1" dirty="0" smtClean="0">
                <a:solidFill>
                  <a:schemeClr val="accent6">
                    <a:lumMod val="75000"/>
                  </a:schemeClr>
                </a:solidFill>
              </a:rPr>
              <a:t>JSON</a:t>
            </a:r>
            <a:r>
              <a:rPr lang="en-US" sz="4000" b="1" dirty="0" smtClean="0"/>
              <a:t> </a:t>
            </a:r>
            <a:r>
              <a:rPr lang="ru-RU" sz="4000" b="1" dirty="0" smtClean="0"/>
              <a:t>Национального Банка Украины</a:t>
            </a:r>
            <a:endParaRPr lang="ru-RU" sz="4000" b="1" dirty="0">
              <a:solidFill>
                <a:srgbClr val="00B050"/>
              </a:solidFill>
            </a:endParaRPr>
          </a:p>
        </p:txBody>
      </p:sp>
      <p:sp>
        <p:nvSpPr>
          <p:cNvPr id="43012" name="Rectangle 4"/>
          <p:cNvSpPr>
            <a:spLocks noChangeArrowheads="1"/>
          </p:cNvSpPr>
          <p:nvPr/>
        </p:nvSpPr>
        <p:spPr bwMode="auto">
          <a:xfrm>
            <a:off x="3287689" y="5247293"/>
            <a:ext cx="65" cy="276999"/>
          </a:xfrm>
          <a:prstGeom prst="rect">
            <a:avLst/>
          </a:prstGeom>
          <a:solidFill>
            <a:srgbClr val="FFFFFF"/>
          </a:solidFill>
          <a:ln w="9525">
            <a:noFill/>
            <a:miter lim="800000"/>
            <a:headEnd/>
            <a:tailEnd/>
          </a:ln>
          <a:effectLst/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ru-RU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2" name="Прямоугольник 1"/>
          <p:cNvSpPr/>
          <p:nvPr/>
        </p:nvSpPr>
        <p:spPr>
          <a:xfrm>
            <a:off x="0" y="5293459"/>
            <a:ext cx="12192000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4000" b="1" dirty="0">
                <a:solidFill>
                  <a:schemeClr val="accent6">
                    <a:lumMod val="75000"/>
                  </a:schemeClr>
                </a:solidFill>
                <a:hlinkClick r:id="rId2"/>
              </a:rPr>
              <a:t>https://</a:t>
            </a:r>
            <a:r>
              <a:rPr lang="en-US" sz="4000" b="1" dirty="0" smtClean="0">
                <a:solidFill>
                  <a:schemeClr val="accent6">
                    <a:lumMod val="75000"/>
                  </a:schemeClr>
                </a:solidFill>
                <a:hlinkClick r:id="rId2"/>
              </a:rPr>
              <a:t>bank.gov.ua/ua/open-data/api-dev</a:t>
            </a:r>
            <a:endParaRPr lang="uk-UA" sz="4000" b="1" dirty="0">
              <a:solidFill>
                <a:schemeClr val="accent6">
                  <a:lumMod val="75000"/>
                </a:schemeClr>
              </a:solidFill>
            </a:endParaRPr>
          </a:p>
        </p:txBody>
      </p:sp>
      <p:pic>
        <p:nvPicPr>
          <p:cNvPr id="2050" name="Picture 2" descr="https://bank.gov.ua/frontend/content/logo.png?v=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67608" y="2132856"/>
            <a:ext cx="7065149" cy="18840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026575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рямоугольник 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200" b="1" dirty="0" smtClean="0"/>
              <a:t>3. </a:t>
            </a:r>
            <a:r>
              <a:rPr lang="ru-RU" sz="7200" b="1" dirty="0" smtClean="0"/>
              <a:t>Множество </a:t>
            </a:r>
            <a:r>
              <a:rPr lang="en-US" sz="7200" b="1" dirty="0"/>
              <a:t>(</a:t>
            </a:r>
            <a:r>
              <a:rPr lang="en-US" sz="7200" b="1" dirty="0" smtClean="0">
                <a:solidFill>
                  <a:schemeClr val="accent6">
                    <a:lumMod val="75000"/>
                  </a:schemeClr>
                </a:solidFill>
              </a:rPr>
              <a:t>Set</a:t>
            </a:r>
            <a:r>
              <a:rPr lang="en-US" sz="7200" b="1" dirty="0" smtClean="0"/>
              <a:t>)</a:t>
            </a:r>
            <a:endParaRPr lang="uk-UA" sz="7200" b="1" dirty="0"/>
          </a:p>
        </p:txBody>
      </p:sp>
    </p:spTree>
    <p:extLst>
      <p:ext uri="{BB962C8B-B14F-4D97-AF65-F5344CB8AC3E}">
        <p14:creationId xmlns:p14="http://schemas.microsoft.com/office/powerpoint/2010/main" val="18929886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Номер слайда 36"/>
          <p:cNvSpPr txBox="1">
            <a:spLocks/>
          </p:cNvSpPr>
          <p:nvPr/>
        </p:nvSpPr>
        <p:spPr>
          <a:xfrm>
            <a:off x="11208568" y="6165304"/>
            <a:ext cx="648072" cy="432048"/>
          </a:xfrm>
          <a:prstGeom prst="roundRect">
            <a:avLst/>
          </a:prstGeom>
          <a:ln w="25400" cap="flat" cmpd="sng" algn="ctr">
            <a:solidFill>
              <a:schemeClr val="tx2">
                <a:lumMod val="60000"/>
                <a:lumOff val="40000"/>
              </a:schemeClr>
            </a:solidFill>
            <a:prstDash val="soli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lIns="91440" tIns="45720" rIns="91440" bIns="45720" rtlCol="0" anchor="ctr"/>
          <a:lstStyle/>
          <a:p>
            <a:pPr algn="ctr">
              <a:defRPr/>
            </a:pPr>
            <a:fld id="{6389AA22-90B4-448C-8B6B-C699140D38B9}" type="slidenum">
              <a:rPr lang="uk-UA" sz="2400" b="1">
                <a:solidFill>
                  <a:schemeClr val="bg1">
                    <a:lumMod val="50000"/>
                  </a:schemeClr>
                </a:solidFill>
              </a:rPr>
              <a:pPr algn="ctr">
                <a:defRPr/>
              </a:pPr>
              <a:t>26</a:t>
            </a:fld>
            <a:endParaRPr lang="uk-UA" sz="2400" b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" name="Прямоугольник 3"/>
          <p:cNvSpPr/>
          <p:nvPr/>
        </p:nvSpPr>
        <p:spPr>
          <a:xfrm>
            <a:off x="0" y="226074"/>
            <a:ext cx="1219200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3600" b="1" dirty="0" smtClean="0"/>
              <a:t>Множество / </a:t>
            </a:r>
            <a:r>
              <a:rPr lang="en-US" sz="3600" b="1" dirty="0" smtClean="0"/>
              <a:t>Set</a:t>
            </a:r>
            <a:endParaRPr lang="ru-RU" sz="3600" dirty="0"/>
          </a:p>
        </p:txBody>
      </p:sp>
      <p:sp>
        <p:nvSpPr>
          <p:cNvPr id="11" name="TextBox 10"/>
          <p:cNvSpPr txBox="1"/>
          <p:nvPr/>
        </p:nvSpPr>
        <p:spPr>
          <a:xfrm>
            <a:off x="0" y="6165304"/>
            <a:ext cx="12192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400" b="1" dirty="0" smtClean="0"/>
              <a:t>Подробнее:</a:t>
            </a:r>
            <a:r>
              <a:rPr lang="en-US" sz="2400" b="1" dirty="0" smtClean="0"/>
              <a:t> </a:t>
            </a:r>
            <a:r>
              <a:rPr lang="en-US" sz="2400" b="1" dirty="0" smtClean="0">
                <a:hlinkClick r:id="rId2"/>
              </a:rPr>
              <a:t>https</a:t>
            </a:r>
            <a:r>
              <a:rPr lang="en-US" sz="2400" b="1" dirty="0">
                <a:hlinkClick r:id="rId2"/>
              </a:rPr>
              <a:t>://learn.javascript.ru/set-map</a:t>
            </a:r>
            <a:endParaRPr lang="ru-RU" sz="2400" b="1" dirty="0"/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3352" y="1124744"/>
            <a:ext cx="7848779" cy="453588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5" name="TextBox 4"/>
          <p:cNvSpPr txBox="1"/>
          <p:nvPr/>
        </p:nvSpPr>
        <p:spPr>
          <a:xfrm>
            <a:off x="8400256" y="1124744"/>
            <a:ext cx="3312368" cy="44935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b="1" dirty="0" smtClean="0"/>
              <a:t>Set </a:t>
            </a:r>
            <a:r>
              <a:rPr lang="en-US" sz="2200" dirty="0" smtClean="0"/>
              <a:t>– </a:t>
            </a:r>
            <a:r>
              <a:rPr lang="ru-RU" sz="2200" dirty="0" smtClean="0"/>
              <a:t>коллекция без ключей</a:t>
            </a:r>
            <a:r>
              <a:rPr lang="en-US" sz="2200" dirty="0" smtClean="0"/>
              <a:t> (</a:t>
            </a:r>
            <a:r>
              <a:rPr lang="ru-RU" sz="2200" dirty="0" smtClean="0"/>
              <a:t>создаётся при помощи ключевого слова </a:t>
            </a:r>
            <a:r>
              <a:rPr lang="en-US" sz="2200" b="1" dirty="0" smtClean="0"/>
              <a:t>new</a:t>
            </a:r>
            <a:r>
              <a:rPr lang="en-US" sz="2200" dirty="0" smtClean="0"/>
              <a:t>)</a:t>
            </a:r>
            <a:r>
              <a:rPr lang="ru-RU" sz="2200" dirty="0" smtClean="0"/>
              <a:t>, позволяет хранить любые типы данных. Элемент множества встречаться в нём не более чем один раз. Есть возможность узнать есть ли элемент во множестве (метод </a:t>
            </a:r>
            <a:r>
              <a:rPr lang="en-US" sz="2200" b="1" dirty="0" smtClean="0"/>
              <a:t>.has(…)</a:t>
            </a:r>
            <a:r>
              <a:rPr lang="ru-RU" sz="2200" dirty="0" smtClean="0"/>
              <a:t>)</a:t>
            </a:r>
            <a:r>
              <a:rPr lang="en-US" sz="2200" dirty="0" smtClean="0"/>
              <a:t>, </a:t>
            </a:r>
            <a:r>
              <a:rPr lang="ru-RU" sz="2200" dirty="0" smtClean="0"/>
              <a:t>а также узнать размер множества (свойство </a:t>
            </a:r>
            <a:r>
              <a:rPr lang="en-US" sz="2200" b="1" dirty="0" smtClean="0"/>
              <a:t>.size</a:t>
            </a:r>
            <a:r>
              <a:rPr lang="ru-RU" sz="2200" dirty="0" smtClean="0"/>
              <a:t>)</a:t>
            </a:r>
            <a:r>
              <a:rPr lang="en-US" sz="2200" dirty="0" smtClean="0"/>
              <a:t>.</a:t>
            </a:r>
            <a:endParaRPr lang="ru-RU" sz="2200" dirty="0"/>
          </a:p>
        </p:txBody>
      </p:sp>
    </p:spTree>
    <p:extLst>
      <p:ext uri="{BB962C8B-B14F-4D97-AF65-F5344CB8AC3E}">
        <p14:creationId xmlns:p14="http://schemas.microsoft.com/office/powerpoint/2010/main" val="38639890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Номер слайда 36"/>
          <p:cNvSpPr txBox="1">
            <a:spLocks/>
          </p:cNvSpPr>
          <p:nvPr/>
        </p:nvSpPr>
        <p:spPr>
          <a:xfrm>
            <a:off x="11208568" y="6165304"/>
            <a:ext cx="648072" cy="432048"/>
          </a:xfrm>
          <a:prstGeom prst="roundRect">
            <a:avLst/>
          </a:prstGeom>
          <a:ln w="25400" cap="flat" cmpd="sng" algn="ctr">
            <a:solidFill>
              <a:schemeClr val="tx2">
                <a:lumMod val="60000"/>
                <a:lumOff val="40000"/>
              </a:schemeClr>
            </a:solidFill>
            <a:prstDash val="soli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lIns="91440" tIns="45720" rIns="91440" bIns="45720" rtlCol="0" anchor="ctr"/>
          <a:lstStyle/>
          <a:p>
            <a:pPr algn="ctr">
              <a:defRPr/>
            </a:pPr>
            <a:fld id="{6389AA22-90B4-448C-8B6B-C699140D38B9}" type="slidenum">
              <a:rPr lang="uk-UA" sz="2400" b="1">
                <a:solidFill>
                  <a:schemeClr val="bg1">
                    <a:lumMod val="50000"/>
                  </a:schemeClr>
                </a:solidFill>
              </a:rPr>
              <a:pPr algn="ctr">
                <a:defRPr/>
              </a:pPr>
              <a:t>27</a:t>
            </a:fld>
            <a:endParaRPr lang="uk-UA" sz="2400" b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0" y="6165304"/>
            <a:ext cx="12192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400" b="1" dirty="0" smtClean="0"/>
              <a:t>Подробнее:</a:t>
            </a:r>
            <a:r>
              <a:rPr lang="en-US" sz="2400" b="1" dirty="0" smtClean="0"/>
              <a:t> </a:t>
            </a:r>
            <a:r>
              <a:rPr lang="en-US" sz="2400" b="1" dirty="0" smtClean="0">
                <a:hlinkClick r:id="rId2"/>
              </a:rPr>
              <a:t>https</a:t>
            </a:r>
            <a:r>
              <a:rPr lang="en-US" sz="2400" b="1" dirty="0">
                <a:hlinkClick r:id="rId2"/>
              </a:rPr>
              <a:t>://learn.javascript.ru/set-map</a:t>
            </a:r>
            <a:endParaRPr lang="ru-RU" sz="2400" b="1" dirty="0"/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397" y="1124744"/>
            <a:ext cx="12192000" cy="462691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7" name="Прямоугольник 6"/>
          <p:cNvSpPr/>
          <p:nvPr/>
        </p:nvSpPr>
        <p:spPr>
          <a:xfrm>
            <a:off x="0" y="226074"/>
            <a:ext cx="1219200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3600" b="1" dirty="0" smtClean="0"/>
              <a:t>Избавление от дубликатов при помощи </a:t>
            </a:r>
            <a:r>
              <a:rPr lang="en-US" sz="3600" b="1" dirty="0" smtClean="0"/>
              <a:t>Set</a:t>
            </a:r>
            <a:endParaRPr lang="ru-RU" sz="3600" dirty="0"/>
          </a:p>
        </p:txBody>
      </p:sp>
    </p:spTree>
    <p:extLst>
      <p:ext uri="{BB962C8B-B14F-4D97-AF65-F5344CB8AC3E}">
        <p14:creationId xmlns:p14="http://schemas.microsoft.com/office/powerpoint/2010/main" val="6003718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рямоугольник 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6000" b="1" dirty="0" smtClean="0"/>
              <a:t>4. </a:t>
            </a:r>
            <a:r>
              <a:rPr lang="ru-RU" sz="6000" b="1" dirty="0" smtClean="0"/>
              <a:t>Ассоциативный массив с ключами </a:t>
            </a:r>
          </a:p>
          <a:p>
            <a:pPr algn="ctr"/>
            <a:r>
              <a:rPr lang="ru-RU" sz="6000" b="1" dirty="0" smtClean="0"/>
              <a:t>произвольного типа (</a:t>
            </a:r>
            <a:r>
              <a:rPr lang="en-US" sz="6000" b="1" dirty="0" smtClean="0">
                <a:solidFill>
                  <a:schemeClr val="accent6">
                    <a:lumMod val="75000"/>
                  </a:schemeClr>
                </a:solidFill>
              </a:rPr>
              <a:t>Map</a:t>
            </a:r>
            <a:r>
              <a:rPr lang="en-US" sz="6000" b="1" dirty="0" smtClean="0"/>
              <a:t>)</a:t>
            </a:r>
            <a:endParaRPr lang="uk-UA" sz="6000" b="1" dirty="0"/>
          </a:p>
        </p:txBody>
      </p:sp>
    </p:spTree>
    <p:extLst>
      <p:ext uri="{BB962C8B-B14F-4D97-AF65-F5344CB8AC3E}">
        <p14:creationId xmlns:p14="http://schemas.microsoft.com/office/powerpoint/2010/main" val="20570729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Номер слайда 36"/>
          <p:cNvSpPr txBox="1">
            <a:spLocks/>
          </p:cNvSpPr>
          <p:nvPr/>
        </p:nvSpPr>
        <p:spPr>
          <a:xfrm>
            <a:off x="11208568" y="6165304"/>
            <a:ext cx="648072" cy="432048"/>
          </a:xfrm>
          <a:prstGeom prst="roundRect">
            <a:avLst/>
          </a:prstGeom>
          <a:ln w="25400" cap="flat" cmpd="sng" algn="ctr">
            <a:solidFill>
              <a:schemeClr val="tx2">
                <a:lumMod val="60000"/>
                <a:lumOff val="40000"/>
              </a:schemeClr>
            </a:solidFill>
            <a:prstDash val="soli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lIns="91440" tIns="45720" rIns="91440" bIns="45720" rtlCol="0" anchor="ctr"/>
          <a:lstStyle/>
          <a:p>
            <a:pPr algn="ctr">
              <a:defRPr/>
            </a:pPr>
            <a:fld id="{6389AA22-90B4-448C-8B6B-C699140D38B9}" type="slidenum">
              <a:rPr lang="uk-UA" sz="2400" b="1">
                <a:solidFill>
                  <a:schemeClr val="bg1">
                    <a:lumMod val="50000"/>
                  </a:schemeClr>
                </a:solidFill>
              </a:rPr>
              <a:pPr algn="ctr">
                <a:defRPr/>
              </a:pPr>
              <a:t>29</a:t>
            </a:fld>
            <a:endParaRPr lang="uk-UA" sz="2400" b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" name="Прямоугольник 3"/>
          <p:cNvSpPr/>
          <p:nvPr/>
        </p:nvSpPr>
        <p:spPr>
          <a:xfrm>
            <a:off x="0" y="226074"/>
            <a:ext cx="1219200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3600" b="1" dirty="0" smtClean="0"/>
              <a:t>Словарь / </a:t>
            </a:r>
            <a:r>
              <a:rPr lang="en-US" sz="3600" b="1" dirty="0" smtClean="0"/>
              <a:t>Map</a:t>
            </a:r>
            <a:endParaRPr lang="ru-RU" sz="3600" dirty="0"/>
          </a:p>
        </p:txBody>
      </p:sp>
      <p:sp>
        <p:nvSpPr>
          <p:cNvPr id="11" name="TextBox 10"/>
          <p:cNvSpPr txBox="1"/>
          <p:nvPr/>
        </p:nvSpPr>
        <p:spPr>
          <a:xfrm>
            <a:off x="0" y="6165304"/>
            <a:ext cx="12192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400" b="1" dirty="0" smtClean="0"/>
              <a:t>Подробнее:</a:t>
            </a:r>
            <a:r>
              <a:rPr lang="en-US" sz="2400" b="1" dirty="0">
                <a:hlinkClick r:id="rId2"/>
              </a:rPr>
              <a:t> https://learn.javascript.ru/map-set</a:t>
            </a:r>
            <a:endParaRPr lang="ru-RU" sz="2400" b="1" dirty="0"/>
          </a:p>
        </p:txBody>
      </p:sp>
      <p:sp>
        <p:nvSpPr>
          <p:cNvPr id="5" name="TextBox 4"/>
          <p:cNvSpPr txBox="1"/>
          <p:nvPr/>
        </p:nvSpPr>
        <p:spPr>
          <a:xfrm>
            <a:off x="7572164" y="1097694"/>
            <a:ext cx="3960440" cy="46935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300" dirty="0" smtClean="0"/>
              <a:t>Как и </a:t>
            </a:r>
            <a:r>
              <a:rPr lang="en-US" sz="2300" b="1" dirty="0" smtClean="0"/>
              <a:t>object</a:t>
            </a:r>
            <a:r>
              <a:rPr lang="en-US" sz="2300" dirty="0" smtClean="0"/>
              <a:t> </a:t>
            </a:r>
            <a:r>
              <a:rPr lang="ru-RU" sz="2300" dirty="0" smtClean="0"/>
              <a:t>коллекция </a:t>
            </a:r>
            <a:r>
              <a:rPr lang="en-US" sz="2300" b="1" dirty="0" smtClean="0"/>
              <a:t>Map</a:t>
            </a:r>
            <a:r>
              <a:rPr lang="en-US" sz="2300" dirty="0" smtClean="0"/>
              <a:t> – </a:t>
            </a:r>
            <a:r>
              <a:rPr lang="ru-RU" sz="2300" dirty="0" smtClean="0"/>
              <a:t>ассоциативный массив, но ключами к нему могут выступать любые типы данных, и в отличии от </a:t>
            </a:r>
            <a:r>
              <a:rPr lang="en-US" sz="2300" b="1" dirty="0" smtClean="0"/>
              <a:t>object</a:t>
            </a:r>
            <a:r>
              <a:rPr lang="en-US" sz="2300" dirty="0" smtClean="0"/>
              <a:t> </a:t>
            </a:r>
            <a:r>
              <a:rPr lang="ru-RU" sz="2300" dirty="0" smtClean="0"/>
              <a:t>они не будут приведены к строке. Также в отличии от </a:t>
            </a:r>
            <a:r>
              <a:rPr lang="en-US" sz="2300" b="1" dirty="0" smtClean="0"/>
              <a:t>object</a:t>
            </a:r>
            <a:r>
              <a:rPr lang="en-US" sz="2300" dirty="0" smtClean="0"/>
              <a:t> </a:t>
            </a:r>
            <a:r>
              <a:rPr lang="ru-RU" sz="2300" dirty="0" smtClean="0"/>
              <a:t>в </a:t>
            </a:r>
            <a:r>
              <a:rPr lang="en-US" sz="2300" b="1" dirty="0" smtClean="0"/>
              <a:t>Map</a:t>
            </a:r>
            <a:r>
              <a:rPr lang="en-US" sz="2300" dirty="0" smtClean="0"/>
              <a:t> </a:t>
            </a:r>
            <a:r>
              <a:rPr lang="ru-RU" sz="2300" dirty="0" smtClean="0"/>
              <a:t>есть понятие длинны, и она доступна через свойство </a:t>
            </a:r>
            <a:r>
              <a:rPr lang="en-US" sz="2300" b="1" dirty="0" smtClean="0"/>
              <a:t>.size </a:t>
            </a:r>
            <a:r>
              <a:rPr lang="ru-RU" sz="2300" i="1" dirty="0" smtClean="0"/>
              <a:t>Основная польза </a:t>
            </a:r>
            <a:r>
              <a:rPr lang="en-US" sz="2300" i="1" dirty="0" smtClean="0"/>
              <a:t>Map</a:t>
            </a:r>
            <a:r>
              <a:rPr lang="ru-RU" sz="2300" i="1" dirty="0" smtClean="0"/>
              <a:t>, в том, что ключами могут выступать объекты</a:t>
            </a:r>
            <a:r>
              <a:rPr lang="ru-RU" sz="2300" dirty="0" smtClean="0"/>
              <a:t>.</a:t>
            </a:r>
            <a:endParaRPr lang="ru-RU" sz="2300" b="1" dirty="0"/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55440" y="1052736"/>
            <a:ext cx="5977371" cy="478351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1234653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Номер слайда 36"/>
          <p:cNvSpPr txBox="1">
            <a:spLocks/>
          </p:cNvSpPr>
          <p:nvPr/>
        </p:nvSpPr>
        <p:spPr>
          <a:xfrm>
            <a:off x="11208568" y="6053584"/>
            <a:ext cx="648072" cy="432048"/>
          </a:xfrm>
          <a:prstGeom prst="roundRect">
            <a:avLst/>
          </a:prstGeom>
          <a:ln w="25400" cap="flat" cmpd="sng" algn="ctr">
            <a:solidFill>
              <a:schemeClr val="tx2">
                <a:lumMod val="60000"/>
                <a:lumOff val="40000"/>
              </a:schemeClr>
            </a:solidFill>
            <a:prstDash val="soli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lIns="91440" tIns="45720" rIns="91440" bIns="45720" rtlCol="0" anchor="ctr"/>
          <a:lstStyle/>
          <a:p>
            <a:pPr algn="ctr">
              <a:defRPr/>
            </a:pPr>
            <a:fld id="{6389AA22-90B4-448C-8B6B-C699140D38B9}" type="slidenum">
              <a:rPr lang="uk-UA" sz="2400" b="1">
                <a:solidFill>
                  <a:schemeClr val="bg1">
                    <a:lumMod val="50000"/>
                  </a:schemeClr>
                </a:solidFill>
              </a:rPr>
              <a:pPr algn="ctr">
                <a:defRPr/>
              </a:pPr>
              <a:t>3</a:t>
            </a:fld>
            <a:endParaRPr lang="uk-UA" sz="2400" b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7" name="Заголовок 4"/>
          <p:cNvSpPr>
            <a:spLocks noGrp="1"/>
          </p:cNvSpPr>
          <p:nvPr>
            <p:ph type="title"/>
          </p:nvPr>
        </p:nvSpPr>
        <p:spPr>
          <a:xfrm>
            <a:off x="0" y="174064"/>
            <a:ext cx="12192000" cy="878672"/>
          </a:xfrm>
        </p:spPr>
        <p:txBody>
          <a:bodyPr>
            <a:normAutofit/>
          </a:bodyPr>
          <a:lstStyle/>
          <a:p>
            <a:r>
              <a:rPr lang="ru-RU" sz="4000" b="1" dirty="0" smtClean="0"/>
              <a:t>Коллекци</a:t>
            </a:r>
            <a:r>
              <a:rPr lang="ru-RU" sz="4000" b="1" dirty="0"/>
              <a:t>и</a:t>
            </a:r>
          </a:p>
        </p:txBody>
      </p:sp>
      <p:sp>
        <p:nvSpPr>
          <p:cNvPr id="8" name="Прямоугольник 7"/>
          <p:cNvSpPr/>
          <p:nvPr/>
        </p:nvSpPr>
        <p:spPr>
          <a:xfrm>
            <a:off x="6014588" y="1222653"/>
            <a:ext cx="5842052" cy="48320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800" b="1" dirty="0" smtClean="0"/>
              <a:t>Коллекциями</a:t>
            </a:r>
            <a:r>
              <a:rPr lang="ru-RU" sz="2800" dirty="0" smtClean="0"/>
              <a:t> в языках программирования называют структуры данных предназначенные для </a:t>
            </a:r>
            <a:r>
              <a:rPr lang="ru-RU" sz="2800" b="1" dirty="0" smtClean="0"/>
              <a:t>хранения множества значений</a:t>
            </a:r>
            <a:r>
              <a:rPr lang="ru-RU" sz="2800" dirty="0" smtClean="0"/>
              <a:t>. Коллекции</a:t>
            </a:r>
            <a:r>
              <a:rPr lang="en-US" sz="2800" dirty="0" smtClean="0"/>
              <a:t> </a:t>
            </a:r>
            <a:r>
              <a:rPr lang="ru-RU" sz="2800" dirty="0" smtClean="0"/>
              <a:t>в </a:t>
            </a:r>
            <a:r>
              <a:rPr lang="it-IT" sz="2800" dirty="0" smtClean="0"/>
              <a:t>JavaScript</a:t>
            </a:r>
            <a:r>
              <a:rPr lang="ru-RU" sz="2800" dirty="0" smtClean="0"/>
              <a:t> можно разделить на те которые хранят пары </a:t>
            </a:r>
            <a:r>
              <a:rPr lang="ru-RU" sz="2800" b="1" dirty="0" smtClean="0"/>
              <a:t>ключ</a:t>
            </a:r>
            <a:r>
              <a:rPr lang="en-US" sz="2800" b="1" dirty="0" smtClean="0"/>
              <a:t>=&gt;</a:t>
            </a:r>
            <a:r>
              <a:rPr lang="ru-RU" sz="2800" b="1" dirty="0" smtClean="0"/>
              <a:t>значение </a:t>
            </a:r>
            <a:r>
              <a:rPr lang="ru-RU" sz="2800" dirty="0" smtClean="0"/>
              <a:t> (массив </a:t>
            </a:r>
            <a:r>
              <a:rPr lang="en-US" sz="2800" b="1" i="1" dirty="0" smtClean="0"/>
              <a:t>Array</a:t>
            </a:r>
            <a:r>
              <a:rPr lang="ru-RU" sz="2800" i="1" dirty="0" smtClean="0"/>
              <a:t>, ассоциативные массивы </a:t>
            </a:r>
            <a:r>
              <a:rPr lang="en-US" sz="2800" b="1" i="1" dirty="0" smtClean="0"/>
              <a:t>Object</a:t>
            </a:r>
            <a:r>
              <a:rPr lang="ru-RU" sz="2800" i="1" dirty="0"/>
              <a:t> </a:t>
            </a:r>
            <a:r>
              <a:rPr lang="ru-RU" sz="2800" i="1" dirty="0" smtClean="0"/>
              <a:t>и</a:t>
            </a:r>
            <a:r>
              <a:rPr lang="en-US" sz="2800" i="1" dirty="0" smtClean="0"/>
              <a:t> </a:t>
            </a:r>
            <a:r>
              <a:rPr lang="en-US" sz="2800" b="1" i="1" dirty="0" smtClean="0"/>
              <a:t>Map</a:t>
            </a:r>
            <a:r>
              <a:rPr lang="ru-RU" sz="2800" dirty="0" smtClean="0"/>
              <a:t>)</a:t>
            </a:r>
            <a:r>
              <a:rPr lang="en-US" sz="2800" dirty="0" smtClean="0"/>
              <a:t> </a:t>
            </a:r>
            <a:r>
              <a:rPr lang="ru-RU" sz="2800" dirty="0" smtClean="0"/>
              <a:t>и просто хранящие значения</a:t>
            </a:r>
            <a:r>
              <a:rPr lang="en-US" sz="2800" dirty="0" smtClean="0"/>
              <a:t> </a:t>
            </a:r>
            <a:r>
              <a:rPr lang="ru-RU" sz="2800" dirty="0" smtClean="0"/>
              <a:t>без индексации (</a:t>
            </a:r>
            <a:r>
              <a:rPr lang="ru-RU" sz="2800" i="1" dirty="0" smtClean="0"/>
              <a:t>множество – </a:t>
            </a:r>
            <a:r>
              <a:rPr lang="en-US" sz="2800" b="1" i="1" dirty="0" smtClean="0"/>
              <a:t>Set</a:t>
            </a:r>
            <a:r>
              <a:rPr lang="ru-RU" sz="2800" dirty="0" smtClean="0"/>
              <a:t>).</a:t>
            </a:r>
            <a:endParaRPr lang="ru-RU" sz="2800" i="1" dirty="0"/>
          </a:p>
        </p:txBody>
      </p:sp>
      <p:pic>
        <p:nvPicPr>
          <p:cNvPr id="1026" name="Picture 2" descr="https://us.123rf.com/450wm/pzaxe/pzaxe1010/pzaxe101000076/8030697-small-wooden-box-with-cells-isolated-on-a-white-background.jpg?ver=6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9500" y="1315592"/>
            <a:ext cx="6024088" cy="44176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760295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рямоугольник 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6000" b="1" dirty="0"/>
              <a:t>К следующему занятию будет полезно почитать о…</a:t>
            </a:r>
            <a:endParaRPr lang="uk-UA" sz="6000" b="1" dirty="0"/>
          </a:p>
        </p:txBody>
      </p:sp>
    </p:spTree>
    <p:extLst>
      <p:ext uri="{BB962C8B-B14F-4D97-AF65-F5344CB8AC3E}">
        <p14:creationId xmlns:p14="http://schemas.microsoft.com/office/powerpoint/2010/main" val="3124066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551384" y="2780928"/>
            <a:ext cx="1110306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>
              <a:buAutoNum type="arabicPeriod"/>
            </a:pPr>
            <a:r>
              <a:rPr lang="ru-RU" sz="3600" dirty="0" smtClean="0"/>
              <a:t> </a:t>
            </a:r>
            <a:r>
              <a:rPr lang="ru-RU" sz="3600" b="1" dirty="0" smtClean="0"/>
              <a:t>Циклы</a:t>
            </a:r>
            <a:r>
              <a:rPr lang="ru-RU" sz="3600" dirty="0" smtClean="0"/>
              <a:t> в </a:t>
            </a:r>
            <a:r>
              <a:rPr lang="en-US" sz="3600" dirty="0" smtClean="0"/>
              <a:t>JavaScript: </a:t>
            </a:r>
            <a:r>
              <a:rPr lang="en-US" sz="3600" b="1" dirty="0" smtClean="0">
                <a:solidFill>
                  <a:schemeClr val="accent6">
                    <a:lumMod val="75000"/>
                  </a:schemeClr>
                </a:solidFill>
              </a:rPr>
              <a:t>while</a:t>
            </a:r>
            <a:r>
              <a:rPr lang="en-US" sz="3600" b="1" dirty="0" smtClean="0"/>
              <a:t>, </a:t>
            </a:r>
            <a:r>
              <a:rPr lang="en-US" sz="3600" b="1" dirty="0" smtClean="0">
                <a:solidFill>
                  <a:srgbClr val="7030A0"/>
                </a:solidFill>
              </a:rPr>
              <a:t>do/while</a:t>
            </a:r>
            <a:r>
              <a:rPr lang="en-US" sz="3600" b="1" dirty="0" smtClean="0"/>
              <a:t>, </a:t>
            </a:r>
            <a:r>
              <a:rPr lang="en-US" sz="3600" b="1" dirty="0" smtClean="0">
                <a:solidFill>
                  <a:srgbClr val="00B050"/>
                </a:solidFill>
              </a:rPr>
              <a:t>for</a:t>
            </a:r>
            <a:r>
              <a:rPr lang="en-US" sz="3600" b="1" dirty="0" smtClean="0"/>
              <a:t>, </a:t>
            </a:r>
            <a:r>
              <a:rPr lang="en-US" sz="3600" b="1" dirty="0" smtClean="0">
                <a:solidFill>
                  <a:srgbClr val="C00000"/>
                </a:solidFill>
              </a:rPr>
              <a:t>for-of</a:t>
            </a:r>
            <a:r>
              <a:rPr lang="en-US" sz="3600" b="1" dirty="0" smtClean="0"/>
              <a:t>, </a:t>
            </a:r>
            <a:r>
              <a:rPr lang="en-US" sz="3600" b="1" dirty="0" smtClean="0">
                <a:solidFill>
                  <a:srgbClr val="00B0F0"/>
                </a:solidFill>
              </a:rPr>
              <a:t>for-in</a:t>
            </a:r>
            <a:r>
              <a:rPr lang="ru-RU" sz="3600" dirty="0" smtClean="0"/>
              <a:t>;</a:t>
            </a:r>
            <a:r>
              <a:rPr lang="en-US" sz="3600" dirty="0" smtClean="0"/>
              <a:t/>
            </a:r>
            <a:br>
              <a:rPr lang="en-US" sz="3600" dirty="0" smtClean="0"/>
            </a:br>
            <a:endParaRPr lang="ru-RU" sz="3600" dirty="0" smtClean="0"/>
          </a:p>
          <a:p>
            <a:pPr marL="514350" indent="-514350">
              <a:buAutoNum type="arabicPeriod"/>
            </a:pPr>
            <a:r>
              <a:rPr lang="ru-RU" sz="3600" dirty="0" smtClean="0"/>
              <a:t> </a:t>
            </a:r>
            <a:r>
              <a:rPr lang="ru-RU" sz="3600" b="1" dirty="0" smtClean="0"/>
              <a:t>Операторы</a:t>
            </a:r>
            <a:r>
              <a:rPr lang="ru-RU" sz="3600" dirty="0" smtClean="0"/>
              <a:t> </a:t>
            </a:r>
            <a:r>
              <a:rPr lang="en-US" sz="3600" b="1" dirty="0" smtClean="0">
                <a:solidFill>
                  <a:srgbClr val="FF0000"/>
                </a:solidFill>
              </a:rPr>
              <a:t>break</a:t>
            </a:r>
            <a:r>
              <a:rPr lang="ru-RU" sz="3600" dirty="0" smtClean="0"/>
              <a:t> и </a:t>
            </a:r>
            <a:r>
              <a:rPr lang="en-US" sz="3600" b="1" dirty="0" smtClean="0">
                <a:solidFill>
                  <a:srgbClr val="0070C0"/>
                </a:solidFill>
              </a:rPr>
              <a:t>continue</a:t>
            </a:r>
            <a:r>
              <a:rPr lang="ru-RU" sz="3600" dirty="0" smtClean="0"/>
              <a:t>;</a:t>
            </a:r>
            <a:endParaRPr lang="en-US" sz="3600" dirty="0" smtClean="0"/>
          </a:p>
        </p:txBody>
      </p:sp>
      <p:sp>
        <p:nvSpPr>
          <p:cNvPr id="5" name="TextBox 4"/>
          <p:cNvSpPr txBox="1"/>
          <p:nvPr/>
        </p:nvSpPr>
        <p:spPr>
          <a:xfrm>
            <a:off x="0" y="484734"/>
            <a:ext cx="1219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4400" b="1" dirty="0" smtClean="0"/>
              <a:t>К следующему занятию…</a:t>
            </a:r>
            <a:endParaRPr lang="ru-RU" sz="4400" b="1" dirty="0"/>
          </a:p>
        </p:txBody>
      </p:sp>
    </p:spTree>
    <p:extLst>
      <p:ext uri="{BB962C8B-B14F-4D97-AF65-F5344CB8AC3E}">
        <p14:creationId xmlns:p14="http://schemas.microsoft.com/office/powerpoint/2010/main" val="2664887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4"/>
          <p:cNvSpPr>
            <a:spLocks noGrp="1"/>
          </p:cNvSpPr>
          <p:nvPr>
            <p:ph type="title"/>
          </p:nvPr>
        </p:nvSpPr>
        <p:spPr>
          <a:xfrm>
            <a:off x="0" y="300966"/>
            <a:ext cx="12192000" cy="633594"/>
          </a:xfrm>
        </p:spPr>
        <p:txBody>
          <a:bodyPr>
            <a:normAutofit fontScale="90000"/>
          </a:bodyPr>
          <a:lstStyle/>
          <a:p>
            <a:r>
              <a:rPr lang="ru-RU" sz="3600" b="1" dirty="0" smtClean="0"/>
              <a:t>Узнайте как работает </a:t>
            </a:r>
            <a:r>
              <a:rPr lang="ru-RU" sz="3600" b="1" dirty="0" smtClean="0">
                <a:solidFill>
                  <a:srgbClr val="00B050"/>
                </a:solidFill>
              </a:rPr>
              <a:t>Алгоритм </a:t>
            </a:r>
            <a:r>
              <a:rPr lang="ru-RU" sz="3600" b="1" dirty="0">
                <a:solidFill>
                  <a:srgbClr val="00B050"/>
                </a:solidFill>
              </a:rPr>
              <a:t>Луна</a:t>
            </a:r>
            <a:endParaRPr lang="uk-UA" sz="3600" b="1" dirty="0">
              <a:solidFill>
                <a:srgbClr val="00B050"/>
              </a:solidFill>
            </a:endParaRPr>
          </a:p>
        </p:txBody>
      </p:sp>
      <p:sp>
        <p:nvSpPr>
          <p:cNvPr id="6" name="Номер слайда 36"/>
          <p:cNvSpPr txBox="1">
            <a:spLocks/>
          </p:cNvSpPr>
          <p:nvPr/>
        </p:nvSpPr>
        <p:spPr>
          <a:xfrm>
            <a:off x="11208568" y="6165304"/>
            <a:ext cx="648072" cy="432048"/>
          </a:xfrm>
          <a:prstGeom prst="roundRect">
            <a:avLst/>
          </a:prstGeom>
          <a:ln w="25400" cap="flat" cmpd="sng" algn="ctr">
            <a:solidFill>
              <a:schemeClr val="tx2">
                <a:lumMod val="60000"/>
                <a:lumOff val="40000"/>
              </a:schemeClr>
            </a:solidFill>
            <a:prstDash val="soli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lIns="91440" tIns="45720" rIns="91440" bIns="45720" rtlCol="0" anchor="ctr"/>
          <a:lstStyle/>
          <a:p>
            <a:pPr algn="ctr">
              <a:defRPr/>
            </a:pPr>
            <a:fld id="{6389AA22-90B4-448C-8B6B-C699140D38B9}" type="slidenum">
              <a:rPr lang="uk-UA" sz="2400" b="1">
                <a:solidFill>
                  <a:schemeClr val="bg1">
                    <a:lumMod val="50000"/>
                  </a:schemeClr>
                </a:solidFill>
              </a:rPr>
              <a:pPr algn="ctr">
                <a:defRPr/>
              </a:pPr>
              <a:t>32</a:t>
            </a:fld>
            <a:endParaRPr lang="uk-UA" sz="2400" b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2" name="Прямоугольник 1"/>
          <p:cNvSpPr/>
          <p:nvPr/>
        </p:nvSpPr>
        <p:spPr>
          <a:xfrm>
            <a:off x="0" y="5919663"/>
            <a:ext cx="121920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400" b="1" dirty="0">
                <a:hlinkClick r:id="rId2"/>
              </a:rPr>
              <a:t>https://uk.wikipedia.org/wiki/</a:t>
            </a:r>
            <a:r>
              <a:rPr lang="ru-RU" sz="2400" b="1" dirty="0" err="1">
                <a:hlinkClick r:id="rId2"/>
              </a:rPr>
              <a:t>Алгоритм_Луна</a:t>
            </a:r>
            <a:endParaRPr lang="ru-RU" sz="2400" b="1" dirty="0"/>
          </a:p>
        </p:txBody>
      </p:sp>
      <p:pic>
        <p:nvPicPr>
          <p:cNvPr id="1026" name="Picture 2" descr="http://rewards.mastercard.ua/uploads/picture/pK4EUgwiN3yd5GnL6qp8_1678/master_blue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1424" y="1258442"/>
            <a:ext cx="3936132" cy="25323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/>
          <p:cNvSpPr txBox="1"/>
          <p:nvPr/>
        </p:nvSpPr>
        <p:spPr>
          <a:xfrm>
            <a:off x="2355145" y="4304805"/>
            <a:ext cx="8143612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ru-RU" sz="2800" i="1" dirty="0"/>
              <a:t>Алгоритм Луна проверяет контрольную сумму числа, </a:t>
            </a:r>
            <a:r>
              <a:rPr lang="ru-RU" sz="2800" i="1" dirty="0" smtClean="0"/>
              <a:t>применяется </a:t>
            </a:r>
            <a:r>
              <a:rPr lang="ru-RU" sz="2800" i="1" dirty="0"/>
              <a:t>для проверки корректности номера банковских карт</a:t>
            </a:r>
            <a:r>
              <a:rPr lang="ru-RU" sz="2800" i="1" dirty="0" smtClean="0"/>
              <a:t>.</a:t>
            </a:r>
            <a:endParaRPr lang="ru-RU" sz="2800" i="1" dirty="0"/>
          </a:p>
        </p:txBody>
      </p:sp>
      <p:sp>
        <p:nvSpPr>
          <p:cNvPr id="4" name="Прямоугольник 3"/>
          <p:cNvSpPr/>
          <p:nvPr/>
        </p:nvSpPr>
        <p:spPr>
          <a:xfrm>
            <a:off x="6936432" y="1556792"/>
            <a:ext cx="4848200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sz="3600" i="1" dirty="0" smtClean="0"/>
              <a:t>4916 5526 5398 1949</a:t>
            </a:r>
          </a:p>
          <a:p>
            <a:endParaRPr lang="pt-BR" sz="3600" i="1" dirty="0"/>
          </a:p>
          <a:p>
            <a:r>
              <a:rPr lang="pt-BR" sz="3600" i="1" dirty="0" smtClean="0"/>
              <a:t>5357 6872 3409 1447</a:t>
            </a:r>
            <a:endParaRPr lang="pt-BR" sz="3600" i="1" dirty="0"/>
          </a:p>
        </p:txBody>
      </p:sp>
      <p:pic>
        <p:nvPicPr>
          <p:cNvPr id="5" name="Picture 2" descr="Ð ÐµÐ·ÑÐ»ÑÑÐ°Ñ Ð¿Ð¾ÑÑÐºÑ Ð·Ð¾Ð±ÑÐ°Ð¶ÐµÐ½Ñ Ð·Ð° Ð·Ð°Ð¿Ð¸ÑÐ¾Ð¼ &quot;visa&quot;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03912" y="1641920"/>
            <a:ext cx="1292895" cy="4217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ÐÐ¾Ð²âÑÐ·Ð°Ð½Ðµ Ð·Ð¾Ð±ÑÐ°Ð¶ÐµÐ½Ð½Ñ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03912" y="2498452"/>
            <a:ext cx="1389083" cy="10025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67722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рямоугольник 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6000" b="1" dirty="0">
                <a:solidFill>
                  <a:srgbClr val="FFC000"/>
                </a:solidFill>
              </a:rPr>
              <a:t>Домашнее задание </a:t>
            </a:r>
          </a:p>
          <a:p>
            <a:pPr algn="ctr"/>
            <a:r>
              <a:rPr lang="ru-RU" sz="6000" b="1" dirty="0"/>
              <a:t>/</a:t>
            </a:r>
            <a:r>
              <a:rPr lang="ru-RU" sz="6000" b="1" dirty="0" smtClean="0"/>
              <a:t>сделать</a:t>
            </a:r>
            <a:endParaRPr lang="uk-UA" sz="6000" b="1" dirty="0"/>
          </a:p>
        </p:txBody>
      </p:sp>
    </p:spTree>
    <p:extLst>
      <p:ext uri="{BB962C8B-B14F-4D97-AF65-F5344CB8AC3E}">
        <p14:creationId xmlns:p14="http://schemas.microsoft.com/office/powerpoint/2010/main" val="25485123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Номер слайда 36"/>
          <p:cNvSpPr txBox="1">
            <a:spLocks/>
          </p:cNvSpPr>
          <p:nvPr/>
        </p:nvSpPr>
        <p:spPr>
          <a:xfrm>
            <a:off x="11214029" y="6237312"/>
            <a:ext cx="648072" cy="432048"/>
          </a:xfrm>
          <a:prstGeom prst="roundRect">
            <a:avLst/>
          </a:prstGeom>
          <a:ln w="25400" cap="flat" cmpd="sng" algn="ctr">
            <a:solidFill>
              <a:schemeClr val="tx2">
                <a:lumMod val="60000"/>
                <a:lumOff val="40000"/>
              </a:schemeClr>
            </a:solidFill>
            <a:prstDash val="soli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lIns="91440" tIns="45720" rIns="91440" bIns="45720" rtlCol="0" anchor="ctr"/>
          <a:lstStyle/>
          <a:p>
            <a:pPr algn="ctr">
              <a:defRPr/>
            </a:pPr>
            <a:fld id="{6389AA22-90B4-448C-8B6B-C699140D38B9}" type="slidenum">
              <a:rPr lang="uk-UA" sz="2400" b="1">
                <a:solidFill>
                  <a:schemeClr val="bg1">
                    <a:lumMod val="50000"/>
                  </a:schemeClr>
                </a:solidFill>
              </a:rPr>
              <a:pPr algn="ctr">
                <a:defRPr/>
              </a:pPr>
              <a:t>34</a:t>
            </a:fld>
            <a:endParaRPr lang="uk-UA" sz="2400" b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6" name="Заголовок 20"/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326458"/>
          </a:xfrm>
        </p:spPr>
        <p:txBody>
          <a:bodyPr>
            <a:noAutofit/>
          </a:bodyPr>
          <a:lstStyle/>
          <a:p>
            <a:pPr algn="ctr"/>
            <a:r>
              <a:rPr lang="ru-RU" sz="4000" b="1" dirty="0">
                <a:latin typeface="+mn-lt"/>
              </a:rPr>
              <a:t>Домашнее </a:t>
            </a:r>
            <a:r>
              <a:rPr lang="ru-RU" sz="4000" b="1" dirty="0" smtClean="0">
                <a:latin typeface="+mn-lt"/>
              </a:rPr>
              <a:t>задание</a:t>
            </a:r>
            <a:r>
              <a:rPr lang="en-US" sz="4000" b="1" dirty="0" smtClean="0">
                <a:latin typeface="+mn-lt"/>
              </a:rPr>
              <a:t> </a:t>
            </a:r>
            <a:r>
              <a:rPr lang="en-US" sz="4000" b="1" dirty="0" smtClean="0">
                <a:solidFill>
                  <a:srgbClr val="00B050"/>
                </a:solidFill>
                <a:latin typeface="+mn-lt"/>
              </a:rPr>
              <a:t>#B.</a:t>
            </a:r>
            <a:r>
              <a:rPr lang="en-US" sz="4000" b="1" dirty="0">
                <a:solidFill>
                  <a:srgbClr val="00B050"/>
                </a:solidFill>
                <a:latin typeface="+mn-lt"/>
              </a:rPr>
              <a:t>1</a:t>
            </a:r>
            <a:endParaRPr lang="uk-UA" sz="4000" b="1" dirty="0">
              <a:solidFill>
                <a:srgbClr val="00B050"/>
              </a:solidFill>
              <a:latin typeface="+mn-lt"/>
            </a:endParaRPr>
          </a:p>
        </p:txBody>
      </p:sp>
      <p:sp>
        <p:nvSpPr>
          <p:cNvPr id="7" name="Прямоугольник 6"/>
          <p:cNvSpPr/>
          <p:nvPr/>
        </p:nvSpPr>
        <p:spPr>
          <a:xfrm>
            <a:off x="5793219" y="1196752"/>
            <a:ext cx="5991414" cy="532453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000" dirty="0" smtClean="0"/>
              <a:t>«Азбука пилотов» (или </a:t>
            </a:r>
            <a:r>
              <a:rPr lang="ru-RU" sz="2000" dirty="0"/>
              <a:t>официально </a:t>
            </a:r>
            <a:r>
              <a:rPr lang="ru-RU" sz="2000" b="1" dirty="0"/>
              <a:t>фонетический алфавит </a:t>
            </a:r>
            <a:r>
              <a:rPr lang="ru-RU" sz="2000" b="1" dirty="0" smtClean="0"/>
              <a:t>ИКАО</a:t>
            </a:r>
            <a:r>
              <a:rPr lang="ru-RU" sz="2000" dirty="0"/>
              <a:t>) - </a:t>
            </a:r>
            <a:r>
              <a:rPr lang="ru-RU" sz="2000" dirty="0" smtClean="0"/>
              <a:t>стандартизированный способ </a:t>
            </a:r>
            <a:r>
              <a:rPr lang="ru-RU" sz="2000" dirty="0"/>
              <a:t>прочтения букв </a:t>
            </a:r>
            <a:r>
              <a:rPr lang="ru-RU" sz="2000" dirty="0" smtClean="0"/>
              <a:t>алфавита английского языка в авиации. Каждая буква кодируется словом, которое при плохой связи позволяет с высокой вероятность</a:t>
            </a:r>
            <a:r>
              <a:rPr lang="ru-RU" sz="2000" dirty="0"/>
              <a:t>ю</a:t>
            </a:r>
            <a:r>
              <a:rPr lang="ru-RU" sz="2000" dirty="0" smtClean="0"/>
              <a:t> </a:t>
            </a:r>
            <a:r>
              <a:rPr lang="ru-RU" sz="2000" dirty="0"/>
              <a:t>р</a:t>
            </a:r>
            <a:r>
              <a:rPr lang="ru-RU" sz="2000" dirty="0" smtClean="0"/>
              <a:t>аспознать букву которая передаётся. Ваша задача, написать скрипт, который будет переводить буквенно-цифровую комбинацию в набор слов из «азбуки пилотов». </a:t>
            </a:r>
          </a:p>
          <a:p>
            <a:endParaRPr lang="ru-RU" sz="2000" dirty="0"/>
          </a:p>
          <a:p>
            <a:r>
              <a:rPr lang="ru-RU" sz="2000" b="1" dirty="0" smtClean="0"/>
              <a:t>Например:</a:t>
            </a:r>
            <a:r>
              <a:rPr lang="ru-RU" sz="2000" dirty="0" smtClean="0"/>
              <a:t> пользователь вводит </a:t>
            </a:r>
            <a:r>
              <a:rPr lang="en-US" sz="2000" b="1" dirty="0" smtClean="0">
                <a:solidFill>
                  <a:srgbClr val="00B050"/>
                </a:solidFill>
              </a:rPr>
              <a:t>6-</a:t>
            </a:r>
            <a:r>
              <a:rPr lang="ru-RU" sz="2000" b="1" dirty="0" smtClean="0">
                <a:solidFill>
                  <a:srgbClr val="00B050"/>
                </a:solidFill>
              </a:rPr>
              <a:t>символьную</a:t>
            </a:r>
            <a:r>
              <a:rPr lang="ru-RU" sz="2000" dirty="0" smtClean="0"/>
              <a:t>  комбинацию (</a:t>
            </a:r>
            <a:r>
              <a:rPr lang="ru-RU" sz="2000" b="1" dirty="0" smtClean="0"/>
              <a:t>например</a:t>
            </a:r>
            <a:r>
              <a:rPr lang="ru-RU" sz="2000" dirty="0" smtClean="0"/>
              <a:t>: </a:t>
            </a:r>
            <a:r>
              <a:rPr lang="en-US" sz="2000" b="1" dirty="0" smtClean="0">
                <a:solidFill>
                  <a:srgbClr val="0070C0"/>
                </a:solidFill>
              </a:rPr>
              <a:t>KL138</a:t>
            </a:r>
            <a:r>
              <a:rPr lang="ru-RU" sz="2000" b="1" dirty="0" smtClean="0">
                <a:solidFill>
                  <a:srgbClr val="0070C0"/>
                </a:solidFill>
              </a:rPr>
              <a:t>6)</a:t>
            </a:r>
            <a:r>
              <a:rPr lang="ru-RU" sz="2000" dirty="0" smtClean="0"/>
              <a:t>,</a:t>
            </a:r>
            <a:r>
              <a:rPr lang="en-US" sz="2000" b="1" dirty="0" smtClean="0"/>
              <a:t> </a:t>
            </a:r>
            <a:r>
              <a:rPr lang="ru-RU" sz="2000" dirty="0" smtClean="0"/>
              <a:t>а скрипт выдает «расшифровку» в соответствии с алфавитом (</a:t>
            </a:r>
            <a:r>
              <a:rPr lang="ru-RU" sz="2000" b="1" dirty="0" smtClean="0"/>
              <a:t>например</a:t>
            </a:r>
            <a:r>
              <a:rPr lang="ru-RU" sz="2000" dirty="0" smtClean="0"/>
              <a:t>: </a:t>
            </a:r>
            <a:r>
              <a:rPr lang="en-US" sz="2000" b="1" dirty="0" smtClean="0">
                <a:solidFill>
                  <a:schemeClr val="accent6">
                    <a:lumMod val="75000"/>
                  </a:schemeClr>
                </a:solidFill>
              </a:rPr>
              <a:t>Kilo Lima One Three</a:t>
            </a:r>
            <a:r>
              <a:rPr lang="ru-RU" sz="2000" b="1" dirty="0" smtClean="0">
                <a:solidFill>
                  <a:schemeClr val="accent6">
                    <a:lumMod val="75000"/>
                  </a:schemeClr>
                </a:solidFill>
              </a:rPr>
              <a:t> </a:t>
            </a:r>
            <a:r>
              <a:rPr lang="en-US" sz="2000" b="1" dirty="0" smtClean="0">
                <a:solidFill>
                  <a:schemeClr val="accent6">
                    <a:lumMod val="75000"/>
                  </a:schemeClr>
                </a:solidFill>
              </a:rPr>
              <a:t>Six Eight Six</a:t>
            </a:r>
            <a:r>
              <a:rPr lang="ru-RU" sz="2000" b="1" dirty="0" smtClean="0">
                <a:solidFill>
                  <a:schemeClr val="accent6">
                    <a:lumMod val="75000"/>
                  </a:schemeClr>
                </a:solidFill>
              </a:rPr>
              <a:t>)</a:t>
            </a:r>
            <a:r>
              <a:rPr lang="ru-RU" sz="2000" dirty="0" smtClean="0"/>
              <a:t>. Регистр вводимой комбинации не должен влиять на результат (т.е. большие и маленькие буквы дают один и тот же результат).</a:t>
            </a:r>
          </a:p>
        </p:txBody>
      </p:sp>
      <p:pic>
        <p:nvPicPr>
          <p:cNvPr id="4" name="Picture 2" descr="https://res.cloudinary.com/teepublic/image/private/s--K-Y9GIRh--/t_Preview/b_rgb:ffffff,c_limit,f_jpg,h_630,q_90,w_630/v1555171676/production/designs/4632302_0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5359" y="1067484"/>
            <a:ext cx="5457859" cy="54578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525713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Номер слайда 36"/>
          <p:cNvSpPr txBox="1">
            <a:spLocks/>
          </p:cNvSpPr>
          <p:nvPr/>
        </p:nvSpPr>
        <p:spPr>
          <a:xfrm>
            <a:off x="11208568" y="6237311"/>
            <a:ext cx="648072" cy="432048"/>
          </a:xfrm>
          <a:prstGeom prst="roundRect">
            <a:avLst/>
          </a:prstGeom>
          <a:ln w="25400" cap="flat" cmpd="sng" algn="ctr">
            <a:solidFill>
              <a:schemeClr val="tx2">
                <a:lumMod val="60000"/>
                <a:lumOff val="40000"/>
              </a:schemeClr>
            </a:solidFill>
            <a:prstDash val="soli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lIns="91440" tIns="45720" rIns="91440" bIns="45720" rtlCol="0" anchor="ctr"/>
          <a:lstStyle/>
          <a:p>
            <a:pPr algn="ctr">
              <a:defRPr/>
            </a:pPr>
            <a:fld id="{6389AA22-90B4-448C-8B6B-C699140D38B9}" type="slidenum">
              <a:rPr lang="uk-UA" sz="2400" b="1">
                <a:solidFill>
                  <a:schemeClr val="bg1">
                    <a:lumMod val="50000"/>
                  </a:schemeClr>
                </a:solidFill>
              </a:rPr>
              <a:pPr algn="ctr">
                <a:defRPr/>
              </a:pPr>
              <a:t>35</a:t>
            </a:fld>
            <a:endParaRPr lang="uk-UA" sz="2400" b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5" name="Заголовок 4"/>
          <p:cNvSpPr>
            <a:spLocks noGrp="1"/>
          </p:cNvSpPr>
          <p:nvPr>
            <p:ph type="title"/>
          </p:nvPr>
        </p:nvSpPr>
        <p:spPr>
          <a:xfrm>
            <a:off x="0" y="269776"/>
            <a:ext cx="12192000" cy="710952"/>
          </a:xfrm>
        </p:spPr>
        <p:txBody>
          <a:bodyPr>
            <a:normAutofit/>
          </a:bodyPr>
          <a:lstStyle/>
          <a:p>
            <a:r>
              <a:rPr lang="ru-RU" sz="4000" b="1" dirty="0"/>
              <a:t>Домашнее задание </a:t>
            </a:r>
            <a:r>
              <a:rPr lang="en-US" sz="4000" b="1" dirty="0">
                <a:solidFill>
                  <a:srgbClr val="00B050"/>
                </a:solidFill>
              </a:rPr>
              <a:t>#</a:t>
            </a:r>
            <a:r>
              <a:rPr lang="en-US" sz="4000" b="1" dirty="0" smtClean="0">
                <a:solidFill>
                  <a:srgbClr val="00B050"/>
                </a:solidFill>
              </a:rPr>
              <a:t>B.2</a:t>
            </a:r>
            <a:endParaRPr lang="ru-RU" sz="4000" b="1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2" name="Прямоугольник 1"/>
          <p:cNvSpPr/>
          <p:nvPr/>
        </p:nvSpPr>
        <p:spPr>
          <a:xfrm>
            <a:off x="4943872" y="1310858"/>
            <a:ext cx="6552728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3200" dirty="0" smtClean="0"/>
              <a:t>Написать скрипт которые будет словами записывать сумму заданную числом которое ввёл пользователь в пределах от 1 до 999</a:t>
            </a:r>
            <a:r>
              <a:rPr lang="en-US" sz="3200" dirty="0" smtClean="0"/>
              <a:t> (</a:t>
            </a:r>
            <a:r>
              <a:rPr lang="ru-RU" sz="3200" dirty="0" smtClean="0"/>
              <a:t>включительно</a:t>
            </a:r>
            <a:r>
              <a:rPr lang="en-US" sz="3200" dirty="0" smtClean="0"/>
              <a:t>)</a:t>
            </a:r>
            <a:r>
              <a:rPr lang="ru-RU" sz="3200" dirty="0" smtClean="0"/>
              <a:t>. Например </a:t>
            </a:r>
            <a:r>
              <a:rPr lang="ru-RU" sz="3200" b="1" dirty="0" smtClean="0">
                <a:solidFill>
                  <a:srgbClr val="0070C0"/>
                </a:solidFill>
              </a:rPr>
              <a:t>643</a:t>
            </a:r>
            <a:r>
              <a:rPr lang="ru-RU" sz="3200" dirty="0" smtClean="0"/>
              <a:t> =</a:t>
            </a:r>
            <a:r>
              <a:rPr lang="en-US" sz="3200" dirty="0" smtClean="0"/>
              <a:t>&gt; </a:t>
            </a:r>
            <a:r>
              <a:rPr lang="ru-RU" sz="3200" dirty="0" smtClean="0"/>
              <a:t>«</a:t>
            </a:r>
            <a:r>
              <a:rPr lang="ru-RU" sz="3200" b="1" dirty="0" smtClean="0">
                <a:solidFill>
                  <a:srgbClr val="00B050"/>
                </a:solidFill>
              </a:rPr>
              <a:t>шестьсот сорок три</a:t>
            </a:r>
            <a:r>
              <a:rPr lang="en-US" sz="3200" b="1" dirty="0" smtClean="0">
                <a:solidFill>
                  <a:srgbClr val="00B050"/>
                </a:solidFill>
              </a:rPr>
              <a:t> </a:t>
            </a:r>
            <a:r>
              <a:rPr lang="ru-RU" sz="3200" b="1" dirty="0" smtClean="0">
                <a:solidFill>
                  <a:srgbClr val="00B050"/>
                </a:solidFill>
              </a:rPr>
              <a:t>гривны</a:t>
            </a:r>
            <a:r>
              <a:rPr lang="ru-RU" sz="3200" dirty="0" smtClean="0"/>
              <a:t>»  </a:t>
            </a:r>
            <a:r>
              <a:rPr lang="ru-RU" sz="3200" i="1" dirty="0" smtClean="0"/>
              <a:t>(не забывая добавлять </a:t>
            </a:r>
            <a:r>
              <a:rPr lang="ru-RU" sz="3200" i="1" dirty="0"/>
              <a:t>слово </a:t>
            </a:r>
            <a:r>
              <a:rPr lang="ru-RU" sz="3200" b="1" i="1" dirty="0"/>
              <a:t>гривен</a:t>
            </a:r>
            <a:r>
              <a:rPr lang="ru-RU" sz="3200" i="1" dirty="0"/>
              <a:t>, </a:t>
            </a:r>
            <a:r>
              <a:rPr lang="ru-RU" sz="3200" b="1" i="1" dirty="0"/>
              <a:t>гривна</a:t>
            </a:r>
            <a:r>
              <a:rPr lang="ru-RU" sz="3200" i="1" dirty="0"/>
              <a:t> и т.д. в зависимости от необходимого </a:t>
            </a:r>
            <a:r>
              <a:rPr lang="ru-RU" sz="3200" i="1" dirty="0" smtClean="0"/>
              <a:t>склонения).</a:t>
            </a:r>
            <a:endParaRPr lang="ru-RU" sz="3200" i="1" dirty="0"/>
          </a:p>
        </p:txBody>
      </p:sp>
      <p:pic>
        <p:nvPicPr>
          <p:cNvPr id="3076" name="Picture 4" descr="https://scontent.fdnk3-2.fna.fbcdn.net/v/t1.0-9/20621100_1631429633535214_6800378863909335045_n.jpg?_nc_cat=108&amp;_nc_ohc=bLA3_ufcjZQAQmyLlGIYeJM5SjNBuLX3nI7DjccFy4NJvqIiV1JXwP1yA&amp;_nc_ht=scontent.fdnk3-2.fna&amp;oh=63da0686bbc4684db6d8427f65657ff7&amp;oe=5E439A27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6072"/>
          <a:stretch/>
        </p:blipFill>
        <p:spPr bwMode="auto">
          <a:xfrm>
            <a:off x="767408" y="1124743"/>
            <a:ext cx="3734571" cy="4896544"/>
          </a:xfrm>
          <a:prstGeom prst="rect">
            <a:avLst/>
          </a:prstGeom>
          <a:ln>
            <a:solidFill>
              <a:srgbClr val="92D050"/>
            </a:solidFill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721414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Номер слайда 36"/>
          <p:cNvSpPr txBox="1">
            <a:spLocks/>
          </p:cNvSpPr>
          <p:nvPr/>
        </p:nvSpPr>
        <p:spPr>
          <a:xfrm>
            <a:off x="11208568" y="6053584"/>
            <a:ext cx="648072" cy="432048"/>
          </a:xfrm>
          <a:prstGeom prst="roundRect">
            <a:avLst/>
          </a:prstGeom>
          <a:ln w="25400" cap="flat" cmpd="sng" algn="ctr">
            <a:solidFill>
              <a:schemeClr val="tx2">
                <a:lumMod val="60000"/>
                <a:lumOff val="40000"/>
              </a:schemeClr>
            </a:solidFill>
            <a:prstDash val="soli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lIns="91440" tIns="45720" rIns="91440" bIns="45720" rtlCol="0" anchor="ctr"/>
          <a:lstStyle/>
          <a:p>
            <a:pPr algn="ctr">
              <a:defRPr/>
            </a:pPr>
            <a:fld id="{6389AA22-90B4-448C-8B6B-C699140D38B9}" type="slidenum">
              <a:rPr lang="uk-UA" sz="2400" b="1">
                <a:solidFill>
                  <a:schemeClr val="bg1">
                    <a:lumMod val="50000"/>
                  </a:schemeClr>
                </a:solidFill>
              </a:rPr>
              <a:pPr algn="ctr">
                <a:defRPr/>
              </a:pPr>
              <a:t>4</a:t>
            </a:fld>
            <a:endParaRPr lang="uk-UA" sz="2400" b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7" name="Заголовок 4"/>
          <p:cNvSpPr>
            <a:spLocks noGrp="1"/>
          </p:cNvSpPr>
          <p:nvPr>
            <p:ph type="title"/>
          </p:nvPr>
        </p:nvSpPr>
        <p:spPr>
          <a:xfrm>
            <a:off x="0" y="390088"/>
            <a:ext cx="12192000" cy="878672"/>
          </a:xfrm>
        </p:spPr>
        <p:txBody>
          <a:bodyPr>
            <a:normAutofit/>
          </a:bodyPr>
          <a:lstStyle/>
          <a:p>
            <a:r>
              <a:rPr lang="ru-RU" sz="4000" b="1" dirty="0" smtClean="0"/>
              <a:t>Коллекции в </a:t>
            </a:r>
            <a:r>
              <a:rPr lang="en-US" sz="4000" b="1" dirty="0" smtClean="0"/>
              <a:t>JavaScript</a:t>
            </a:r>
            <a:endParaRPr lang="ru-RU" sz="4000" b="1" dirty="0"/>
          </a:p>
        </p:txBody>
      </p:sp>
      <p:sp>
        <p:nvSpPr>
          <p:cNvPr id="8" name="Прямоугольник 7"/>
          <p:cNvSpPr/>
          <p:nvPr/>
        </p:nvSpPr>
        <p:spPr>
          <a:xfrm>
            <a:off x="767408" y="3053278"/>
            <a:ext cx="11017224" cy="18158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14350" indent="-514350">
              <a:buAutoNum type="arabicPeriod"/>
            </a:pPr>
            <a:r>
              <a:rPr lang="ru-RU" sz="2800" b="1" dirty="0" smtClean="0"/>
              <a:t>Массивы (с числовыми индексами) </a:t>
            </a:r>
            <a:r>
              <a:rPr lang="en-US" sz="2800" b="1" dirty="0" smtClean="0"/>
              <a:t>				| </a:t>
            </a:r>
            <a:r>
              <a:rPr lang="en-US" sz="2800" b="1" dirty="0" smtClean="0">
                <a:solidFill>
                  <a:srgbClr val="00B050"/>
                </a:solidFill>
              </a:rPr>
              <a:t>Array</a:t>
            </a:r>
          </a:p>
          <a:p>
            <a:pPr marL="514350" indent="-514350">
              <a:buAutoNum type="arabicPeriod"/>
            </a:pPr>
            <a:r>
              <a:rPr lang="ru-RU" sz="2800" b="1" dirty="0" smtClean="0"/>
              <a:t>Ассоциативные массивы (со строковыми индексами) </a:t>
            </a:r>
            <a:r>
              <a:rPr lang="en-US" sz="2800" b="1" dirty="0" smtClean="0"/>
              <a:t>	| </a:t>
            </a:r>
            <a:r>
              <a:rPr lang="en-US" sz="2800" b="1" dirty="0" smtClean="0">
                <a:solidFill>
                  <a:srgbClr val="0070C0"/>
                </a:solidFill>
              </a:rPr>
              <a:t>Object</a:t>
            </a:r>
          </a:p>
          <a:p>
            <a:pPr marL="514350" indent="-514350">
              <a:buAutoNum type="arabicPeriod"/>
            </a:pPr>
            <a:r>
              <a:rPr lang="ru-RU" sz="2800" b="1" dirty="0" smtClean="0"/>
              <a:t>Словари (с ключом произвольного типа)</a:t>
            </a:r>
            <a:r>
              <a:rPr lang="en-US" sz="2800" b="1" dirty="0" smtClean="0"/>
              <a:t>		</a:t>
            </a:r>
            <a:r>
              <a:rPr lang="ru-RU" sz="2800" b="1" dirty="0" smtClean="0"/>
              <a:t>	</a:t>
            </a:r>
            <a:r>
              <a:rPr lang="en-US" sz="2800" b="1" dirty="0" smtClean="0"/>
              <a:t>| </a:t>
            </a:r>
            <a:r>
              <a:rPr lang="en-US" sz="2800" b="1" dirty="0" smtClean="0">
                <a:solidFill>
                  <a:schemeClr val="accent6">
                    <a:lumMod val="75000"/>
                  </a:schemeClr>
                </a:solidFill>
              </a:rPr>
              <a:t>Map</a:t>
            </a:r>
          </a:p>
          <a:p>
            <a:pPr marL="514350" indent="-514350">
              <a:buAutoNum type="arabicPeriod"/>
            </a:pPr>
            <a:r>
              <a:rPr lang="ru-RU" sz="2800" b="1" dirty="0" smtClean="0"/>
              <a:t>Множество (без ключей, элементы не повторяются)</a:t>
            </a:r>
            <a:r>
              <a:rPr lang="en-US" sz="2800" b="1" dirty="0" smtClean="0"/>
              <a:t>	| </a:t>
            </a:r>
            <a:r>
              <a:rPr lang="en-US" sz="2800" b="1" dirty="0" smtClean="0">
                <a:solidFill>
                  <a:srgbClr val="7030A0"/>
                </a:solidFill>
              </a:rPr>
              <a:t>Set</a:t>
            </a:r>
            <a:endParaRPr lang="ru-RU" sz="2800" b="1" dirty="0">
              <a:solidFill>
                <a:srgbClr val="7030A0"/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4173364" y="1628800"/>
            <a:ext cx="703520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ru-RU" sz="2400" i="1" dirty="0" smtClean="0"/>
              <a:t>Большинство (но не все) коллекций построено по принципу хранения пар: ключ-значение и такие коллекции называют </a:t>
            </a:r>
            <a:r>
              <a:rPr lang="ru-RU" sz="2400" b="1" i="1" dirty="0" smtClean="0"/>
              <a:t>словари</a:t>
            </a:r>
            <a:r>
              <a:rPr lang="ru-RU" sz="2400" i="1" dirty="0" smtClean="0"/>
              <a:t>…</a:t>
            </a:r>
            <a:endParaRPr lang="ru-RU" sz="2400" i="1" dirty="0"/>
          </a:p>
        </p:txBody>
      </p:sp>
      <p:sp>
        <p:nvSpPr>
          <p:cNvPr id="10" name="TextBox 9"/>
          <p:cNvSpPr txBox="1"/>
          <p:nvPr/>
        </p:nvSpPr>
        <p:spPr>
          <a:xfrm>
            <a:off x="839416" y="5157192"/>
            <a:ext cx="703520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i="1" dirty="0" smtClean="0"/>
              <a:t>Тип данных всех коллекций – </a:t>
            </a:r>
            <a:r>
              <a:rPr lang="en-US" sz="2400" b="1" i="1" dirty="0" smtClean="0">
                <a:solidFill>
                  <a:srgbClr val="0070C0"/>
                </a:solidFill>
              </a:rPr>
              <a:t>object</a:t>
            </a:r>
            <a:r>
              <a:rPr lang="en-US" sz="2400" i="1" dirty="0" smtClean="0"/>
              <a:t>, </a:t>
            </a:r>
            <a:r>
              <a:rPr lang="ru-RU" sz="2400" i="1" dirty="0" smtClean="0"/>
              <a:t>все они построение на базе объектов.</a:t>
            </a:r>
            <a:endParaRPr lang="ru-RU" sz="2400" i="1" dirty="0"/>
          </a:p>
        </p:txBody>
      </p:sp>
    </p:spTree>
    <p:extLst>
      <p:ext uri="{BB962C8B-B14F-4D97-AF65-F5344CB8AC3E}">
        <p14:creationId xmlns:p14="http://schemas.microsoft.com/office/powerpoint/2010/main" val="28359970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рямоугольник 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7200" b="1" dirty="0" smtClean="0"/>
              <a:t>1. Массив </a:t>
            </a:r>
            <a:r>
              <a:rPr lang="en-US" sz="7200" b="1" dirty="0" smtClean="0"/>
              <a:t> (</a:t>
            </a:r>
            <a:r>
              <a:rPr lang="en-US" sz="7200" b="1" dirty="0" smtClean="0">
                <a:solidFill>
                  <a:schemeClr val="accent6">
                    <a:lumMod val="75000"/>
                  </a:schemeClr>
                </a:solidFill>
              </a:rPr>
              <a:t>Array</a:t>
            </a:r>
            <a:r>
              <a:rPr lang="en-US" sz="7200" b="1" dirty="0" smtClean="0"/>
              <a:t>)</a:t>
            </a:r>
            <a:endParaRPr lang="uk-UA" sz="7200" b="1" dirty="0"/>
          </a:p>
        </p:txBody>
      </p:sp>
    </p:spTree>
    <p:extLst>
      <p:ext uri="{BB962C8B-B14F-4D97-AF65-F5344CB8AC3E}">
        <p14:creationId xmlns:p14="http://schemas.microsoft.com/office/powerpoint/2010/main" val="1543759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Номер слайда 36"/>
          <p:cNvSpPr txBox="1">
            <a:spLocks/>
          </p:cNvSpPr>
          <p:nvPr/>
        </p:nvSpPr>
        <p:spPr>
          <a:xfrm>
            <a:off x="11280576" y="6237312"/>
            <a:ext cx="648072" cy="432048"/>
          </a:xfrm>
          <a:prstGeom prst="roundRect">
            <a:avLst/>
          </a:prstGeom>
          <a:ln w="25400" cap="flat" cmpd="sng" algn="ctr">
            <a:solidFill>
              <a:schemeClr val="tx2">
                <a:lumMod val="60000"/>
                <a:lumOff val="40000"/>
              </a:schemeClr>
            </a:solidFill>
            <a:prstDash val="soli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lIns="91440" tIns="45720" rIns="91440" bIns="45720" rtlCol="0" anchor="ctr"/>
          <a:lstStyle/>
          <a:p>
            <a:pPr algn="ctr">
              <a:defRPr/>
            </a:pPr>
            <a:fld id="{6389AA22-90B4-448C-8B6B-C699140D38B9}" type="slidenum">
              <a:rPr lang="uk-UA" sz="2400" b="1">
                <a:solidFill>
                  <a:schemeClr val="bg1">
                    <a:lumMod val="50000"/>
                  </a:schemeClr>
                </a:solidFill>
              </a:rPr>
              <a:pPr algn="ctr">
                <a:defRPr/>
              </a:pPr>
              <a:t>6</a:t>
            </a:fld>
            <a:endParaRPr lang="uk-UA" sz="2400" b="1" dirty="0">
              <a:solidFill>
                <a:schemeClr val="bg1">
                  <a:lumMod val="50000"/>
                </a:schemeClr>
              </a:solidFill>
            </a:endParaRPr>
          </a:p>
        </p:txBody>
      </p:sp>
      <p:pic>
        <p:nvPicPr>
          <p:cNvPr id="7" name="Рисунок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8832304" cy="687178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3" name="TextBox 2"/>
          <p:cNvSpPr txBox="1"/>
          <p:nvPr/>
        </p:nvSpPr>
        <p:spPr>
          <a:xfrm>
            <a:off x="9103499" y="260648"/>
            <a:ext cx="280108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3200" b="1" dirty="0" smtClean="0"/>
              <a:t>Массив / </a:t>
            </a:r>
            <a:r>
              <a:rPr lang="en-US" sz="3200" b="1" dirty="0" smtClean="0"/>
              <a:t>Array</a:t>
            </a:r>
            <a:endParaRPr lang="ru-RU" sz="3200" b="1" dirty="0"/>
          </a:p>
        </p:txBody>
      </p:sp>
      <p:sp>
        <p:nvSpPr>
          <p:cNvPr id="4" name="TextBox 3"/>
          <p:cNvSpPr txBox="1"/>
          <p:nvPr/>
        </p:nvSpPr>
        <p:spPr>
          <a:xfrm>
            <a:off x="9127560" y="980728"/>
            <a:ext cx="2801088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1" dirty="0" smtClean="0"/>
              <a:t>Массив</a:t>
            </a:r>
            <a:r>
              <a:rPr lang="ru-RU" dirty="0" smtClean="0"/>
              <a:t> (с числовыми индексами) – коллекция хранящая неограниченное количество элементов (ячеек), у каждого из которых есть порядковый номер. Типы данных хранимых в ячейках массива не ограничены, в рамках одного массива в разных ячейках могут хранится разные типы данных, в том числе и другие (вложенные) массивы.</a:t>
            </a:r>
            <a:endParaRPr lang="ru-RU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Номер слайда 36"/>
          <p:cNvSpPr txBox="1">
            <a:spLocks/>
          </p:cNvSpPr>
          <p:nvPr/>
        </p:nvSpPr>
        <p:spPr>
          <a:xfrm>
            <a:off x="11280576" y="6165304"/>
            <a:ext cx="648072" cy="432048"/>
          </a:xfrm>
          <a:prstGeom prst="roundRect">
            <a:avLst/>
          </a:prstGeom>
          <a:ln w="25400" cap="flat" cmpd="sng" algn="ctr">
            <a:solidFill>
              <a:schemeClr val="tx2">
                <a:lumMod val="60000"/>
                <a:lumOff val="40000"/>
              </a:schemeClr>
            </a:solidFill>
            <a:prstDash val="soli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lIns="91440" tIns="45720" rIns="91440" bIns="45720" rtlCol="0" anchor="ctr"/>
          <a:lstStyle/>
          <a:p>
            <a:pPr algn="ctr">
              <a:defRPr/>
            </a:pPr>
            <a:fld id="{6389AA22-90B4-448C-8B6B-C699140D38B9}" type="slidenum">
              <a:rPr lang="uk-UA" sz="2400" b="1">
                <a:solidFill>
                  <a:schemeClr val="bg1">
                    <a:lumMod val="50000"/>
                  </a:schemeClr>
                </a:solidFill>
              </a:rPr>
              <a:pPr algn="ctr">
                <a:defRPr/>
              </a:pPr>
              <a:t>7</a:t>
            </a:fld>
            <a:endParaRPr lang="uk-UA" sz="2400" b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0" y="242646"/>
            <a:ext cx="12192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800" b="1" dirty="0" smtClean="0"/>
              <a:t>Базовые действия с массивом</a:t>
            </a:r>
            <a:endParaRPr lang="ru-RU" sz="2800" b="1" dirty="0"/>
          </a:p>
        </p:txBody>
      </p:sp>
      <p:sp>
        <p:nvSpPr>
          <p:cNvPr id="3" name="TextBox 2"/>
          <p:cNvSpPr txBox="1"/>
          <p:nvPr/>
        </p:nvSpPr>
        <p:spPr>
          <a:xfrm>
            <a:off x="2999656" y="6128915"/>
            <a:ext cx="595804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400" b="1" dirty="0" smtClean="0"/>
              <a:t>Подробнее: </a:t>
            </a:r>
            <a:r>
              <a:rPr lang="en-US" sz="2400" b="1" dirty="0">
                <a:hlinkClick r:id="rId2"/>
              </a:rPr>
              <a:t>https://learn.javascript.ru/array</a:t>
            </a:r>
            <a:endParaRPr lang="ru-RU" sz="2400" b="1" dirty="0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93873" y="961234"/>
            <a:ext cx="7604254" cy="493188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42027996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Номер слайда 36"/>
          <p:cNvSpPr txBox="1">
            <a:spLocks/>
          </p:cNvSpPr>
          <p:nvPr/>
        </p:nvSpPr>
        <p:spPr>
          <a:xfrm>
            <a:off x="11280576" y="6165304"/>
            <a:ext cx="648072" cy="432048"/>
          </a:xfrm>
          <a:prstGeom prst="roundRect">
            <a:avLst/>
          </a:prstGeom>
          <a:ln w="25400" cap="flat" cmpd="sng" algn="ctr">
            <a:solidFill>
              <a:schemeClr val="tx2">
                <a:lumMod val="60000"/>
                <a:lumOff val="40000"/>
              </a:schemeClr>
            </a:solidFill>
            <a:prstDash val="soli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lIns="91440" tIns="45720" rIns="91440" bIns="45720" rtlCol="0" anchor="ctr"/>
          <a:lstStyle/>
          <a:p>
            <a:pPr algn="ctr">
              <a:defRPr/>
            </a:pPr>
            <a:fld id="{6389AA22-90B4-448C-8B6B-C699140D38B9}" type="slidenum">
              <a:rPr lang="uk-UA" sz="2400" b="1">
                <a:solidFill>
                  <a:schemeClr val="bg1">
                    <a:lumMod val="50000"/>
                  </a:schemeClr>
                </a:solidFill>
              </a:rPr>
              <a:pPr algn="ctr">
                <a:defRPr/>
              </a:pPr>
              <a:t>8</a:t>
            </a:fld>
            <a:endParaRPr lang="uk-UA" sz="2400" b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0" y="242646"/>
            <a:ext cx="12192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800" b="1" dirty="0" smtClean="0"/>
              <a:t>Полезные методы массива</a:t>
            </a:r>
            <a:endParaRPr lang="ru-RU" sz="2800" b="1" dirty="0"/>
          </a:p>
        </p:txBody>
      </p:sp>
      <p:sp>
        <p:nvSpPr>
          <p:cNvPr id="3" name="TextBox 2"/>
          <p:cNvSpPr txBox="1"/>
          <p:nvPr/>
        </p:nvSpPr>
        <p:spPr>
          <a:xfrm>
            <a:off x="0" y="6128915"/>
            <a:ext cx="12192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400" b="1" dirty="0" smtClean="0"/>
              <a:t>Подробнее: </a:t>
            </a:r>
            <a:r>
              <a:rPr lang="en-US" sz="2400" b="1" dirty="0">
                <a:hlinkClick r:id="rId2"/>
              </a:rPr>
              <a:t>https://learn.javascript.ru/array-methods</a:t>
            </a:r>
            <a:endParaRPr lang="ru-RU" sz="2400" b="1" dirty="0"/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97547" y="935186"/>
            <a:ext cx="7596906" cy="502440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1577206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Номер слайда 36"/>
          <p:cNvSpPr txBox="1">
            <a:spLocks/>
          </p:cNvSpPr>
          <p:nvPr/>
        </p:nvSpPr>
        <p:spPr>
          <a:xfrm>
            <a:off x="11208568" y="6165304"/>
            <a:ext cx="648072" cy="432048"/>
          </a:xfrm>
          <a:prstGeom prst="roundRect">
            <a:avLst/>
          </a:prstGeom>
          <a:ln w="25400" cap="flat" cmpd="sng" algn="ctr">
            <a:solidFill>
              <a:schemeClr val="tx2">
                <a:lumMod val="60000"/>
                <a:lumOff val="40000"/>
              </a:schemeClr>
            </a:solidFill>
            <a:prstDash val="soli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lIns="91440" tIns="45720" rIns="91440" bIns="45720" rtlCol="0" anchor="ctr"/>
          <a:lstStyle/>
          <a:p>
            <a:pPr algn="ctr">
              <a:defRPr/>
            </a:pPr>
            <a:fld id="{6389AA22-90B4-448C-8B6B-C699140D38B9}" type="slidenum">
              <a:rPr lang="uk-UA" sz="2400" b="1">
                <a:solidFill>
                  <a:schemeClr val="bg1">
                    <a:lumMod val="50000"/>
                  </a:schemeClr>
                </a:solidFill>
              </a:rPr>
              <a:pPr algn="ctr">
                <a:defRPr/>
              </a:pPr>
              <a:t>9</a:t>
            </a:fld>
            <a:endParaRPr lang="uk-UA" sz="2400" b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" name="Прямоугольник 3"/>
          <p:cNvSpPr/>
          <p:nvPr/>
        </p:nvSpPr>
        <p:spPr>
          <a:xfrm>
            <a:off x="0" y="156650"/>
            <a:ext cx="1219200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3600" b="1" dirty="0" err="1" smtClean="0"/>
              <a:t>Псевдомассивы</a:t>
            </a:r>
            <a:r>
              <a:rPr lang="ru-RU" sz="3600" b="1" dirty="0" smtClean="0"/>
              <a:t> на примере строкового типа</a:t>
            </a:r>
            <a:endParaRPr lang="ru-RU" sz="3600" dirty="0"/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3432" y="867574"/>
            <a:ext cx="10429318" cy="367491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11" name="TextBox 10"/>
          <p:cNvSpPr txBox="1"/>
          <p:nvPr/>
        </p:nvSpPr>
        <p:spPr>
          <a:xfrm>
            <a:off x="0" y="6165304"/>
            <a:ext cx="12192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400" b="1" dirty="0" smtClean="0"/>
              <a:t>Подробнее: </a:t>
            </a:r>
            <a:r>
              <a:rPr lang="en-US" sz="2400" b="1" dirty="0">
                <a:hlinkClick r:id="rId3"/>
              </a:rPr>
              <a:t>https://learn.javascript.ru/string</a:t>
            </a:r>
            <a:endParaRPr lang="ru-RU" sz="2400" b="1" dirty="0"/>
          </a:p>
        </p:txBody>
      </p:sp>
      <p:sp>
        <p:nvSpPr>
          <p:cNvPr id="7" name="TextBox 6"/>
          <p:cNvSpPr txBox="1"/>
          <p:nvPr/>
        </p:nvSpPr>
        <p:spPr>
          <a:xfrm>
            <a:off x="983432" y="4656889"/>
            <a:ext cx="10429318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100" b="1" dirty="0" err="1" smtClean="0"/>
              <a:t>Псевдомассивами</a:t>
            </a:r>
            <a:r>
              <a:rPr lang="ru-RU" sz="2100" dirty="0" smtClean="0"/>
              <a:t> называют структуры у которых есть возможность обратится к элементами при помощи синтаксиса </a:t>
            </a:r>
            <a:r>
              <a:rPr lang="en-US" sz="2100" b="1" dirty="0" smtClean="0"/>
              <a:t>[…]</a:t>
            </a:r>
            <a:r>
              <a:rPr lang="ru-RU" sz="2100" dirty="0" smtClean="0"/>
              <a:t>,</a:t>
            </a:r>
            <a:r>
              <a:rPr lang="en-US" sz="2100" dirty="0" smtClean="0"/>
              <a:t> </a:t>
            </a:r>
            <a:r>
              <a:rPr lang="ru-RU" sz="2100" dirty="0" smtClean="0"/>
              <a:t>а также возможность узнать количество элементов (</a:t>
            </a:r>
            <a:r>
              <a:rPr lang="en-US" sz="2100" b="1" dirty="0" smtClean="0"/>
              <a:t>.length</a:t>
            </a:r>
            <a:r>
              <a:rPr lang="ru-RU" sz="2100" dirty="0" smtClean="0"/>
              <a:t>)</a:t>
            </a:r>
            <a:r>
              <a:rPr lang="en-US" sz="2100" dirty="0" smtClean="0"/>
              <a:t>,</a:t>
            </a:r>
            <a:r>
              <a:rPr lang="ru-RU" sz="2100" dirty="0" smtClean="0"/>
              <a:t> но, при этом, не являющиеся массивами и не обладающие функциональностью массивов. В частности строки не позволяют менять символы строки.</a:t>
            </a:r>
            <a:endParaRPr lang="ru-RU" sz="21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Стандартная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Стандартная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4975</TotalTime>
  <Words>1206</Words>
  <Application>Microsoft Office PowerPoint</Application>
  <PresentationFormat>Широкоэкранный</PresentationFormat>
  <Paragraphs>114</Paragraphs>
  <Slides>35</Slides>
  <Notes>1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35</vt:i4>
      </vt:variant>
    </vt:vector>
  </HeadingPairs>
  <TitlesOfParts>
    <vt:vector size="39" baseType="lpstr">
      <vt:lpstr>Arial</vt:lpstr>
      <vt:lpstr>Calibri</vt:lpstr>
      <vt:lpstr>Segoe UI Semibold</vt:lpstr>
      <vt:lpstr>Тема Office</vt:lpstr>
      <vt:lpstr>Презентация PowerPoint</vt:lpstr>
      <vt:lpstr>Презентация PowerPoint</vt:lpstr>
      <vt:lpstr>Коллекции</vt:lpstr>
      <vt:lpstr>Коллекции в JavaScript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Прототип это объект который «дополняет» своими свойствами и методами другой (дочерний) объект. Установить кто у объекта будет прототипом  можно при помощи свойства __proto__.</vt:lpstr>
      <vt:lpstr>Презентация PowerPoint</vt:lpstr>
      <vt:lpstr>Презентация PowerPoint</vt:lpstr>
      <vt:lpstr>Презентация PowerPoint</vt:lpstr>
      <vt:lpstr>JSON (JavaScript Object Notation)</vt:lpstr>
      <vt:lpstr>WebAPI построенные на обмене данными в формате JSON</vt:lpstr>
      <vt:lpstr>WebAPI/JSON Национального Банка Украины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Узнайте как работает Алгоритм Луна</vt:lpstr>
      <vt:lpstr>Презентация PowerPoint</vt:lpstr>
      <vt:lpstr>Домашнее задание #B.1</vt:lpstr>
      <vt:lpstr>Домашнее задание #B.2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Вступление</dc:title>
  <dc:creator>user</dc:creator>
  <cp:lastModifiedBy>Anatoliy Kigel</cp:lastModifiedBy>
  <cp:revision>778</cp:revision>
  <dcterms:created xsi:type="dcterms:W3CDTF">2014-11-20T09:08:59Z</dcterms:created>
  <dcterms:modified xsi:type="dcterms:W3CDTF">2020-10-11T04:10:08Z</dcterms:modified>
</cp:coreProperties>
</file>

<file path=docProps/thumbnail.jpeg>
</file>